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9" r:id="rId3"/>
    <p:sldId id="273" r:id="rId4"/>
    <p:sldId id="274" r:id="rId5"/>
    <p:sldId id="258" r:id="rId6"/>
    <p:sldId id="277" r:id="rId7"/>
    <p:sldId id="279" r:id="rId8"/>
    <p:sldId id="283" r:id="rId9"/>
    <p:sldId id="284" r:id="rId10"/>
    <p:sldId id="301" r:id="rId11"/>
    <p:sldId id="286" r:id="rId12"/>
    <p:sldId id="287" r:id="rId13"/>
    <p:sldId id="288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72" r:id="rId22"/>
    <p:sldId id="300" r:id="rId23"/>
  </p:sldIdLst>
  <p:sldSz cx="9144000" cy="6858000" type="screen4x3"/>
  <p:notesSz cx="6648450" cy="97742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702"/>
    <a:srgbClr val="F7994B"/>
    <a:srgbClr val="F8A662"/>
    <a:srgbClr val="642F04"/>
    <a:srgbClr val="4D1C1B"/>
    <a:srgbClr val="241102"/>
    <a:srgbClr val="542804"/>
    <a:srgbClr val="1D0E01"/>
    <a:srgbClr val="432003"/>
    <a:srgbClr val="37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521" autoAdjust="0"/>
  </p:normalViewPr>
  <p:slideViewPr>
    <p:cSldViewPr>
      <p:cViewPr varScale="1">
        <p:scale>
          <a:sx n="103" d="100"/>
          <a:sy n="103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2C965-0237-4BED-B21C-DE336B7693D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834E7B0-D14D-4E4D-8158-4DBB0D262DED}">
      <dgm:prSet phldrT="[Text]" custT="1"/>
      <dgm:spPr>
        <a:solidFill>
          <a:srgbClr val="301702"/>
        </a:solidFill>
        <a:ln>
          <a:solidFill>
            <a:srgbClr val="793905"/>
          </a:solidFill>
        </a:ln>
      </dgm:spPr>
      <dgm:t>
        <a:bodyPr/>
        <a:lstStyle/>
        <a:p>
          <a:pPr algn="ctr"/>
          <a:r>
            <a:rPr lang="sk-SK" sz="2800" b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ZDRAVOTNÍCKA</a:t>
          </a:r>
        </a:p>
        <a:p>
          <a:pPr algn="ctr"/>
          <a:r>
            <a:rPr lang="sk-SK" sz="2000" b="1" dirty="0" smtClean="0"/>
            <a:t>včasné lekárske vyšetrenia odstraňovanie rizikových faktorov </a:t>
          </a:r>
          <a:r>
            <a:rPr lang="sk-SK" sz="2000" b="0" dirty="0" smtClean="0"/>
            <a:t>(vysoký TK, obezita, fajčenie, tuky), </a:t>
          </a:r>
          <a:r>
            <a:rPr lang="sk-SK" sz="2000" b="1" dirty="0" smtClean="0"/>
            <a:t>odporúčanie primeranej telesnej aktivity, patrí do preventívnej geriatrie</a:t>
          </a:r>
          <a:endParaRPr lang="sk-SK" sz="2000" b="1" dirty="0" smtClean="0">
            <a:solidFill>
              <a:schemeClr val="bg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CCD2150-35AC-4111-8CAA-05A9C32A3516}" type="parTrans" cxnId="{289D8A6C-BFCE-4C6C-ADF3-9932A6F79546}">
      <dgm:prSet/>
      <dgm:spPr/>
      <dgm:t>
        <a:bodyPr/>
        <a:lstStyle/>
        <a:p>
          <a:endParaRPr lang="sk-SK"/>
        </a:p>
      </dgm:t>
    </dgm:pt>
    <dgm:pt modelId="{8EBF686F-7886-4FD8-B90D-6B1F92385352}" type="sibTrans" cxnId="{289D8A6C-BFCE-4C6C-ADF3-9932A6F79546}">
      <dgm:prSet/>
      <dgm:spPr/>
      <dgm:t>
        <a:bodyPr/>
        <a:lstStyle/>
        <a:p>
          <a:endParaRPr lang="sk-SK"/>
        </a:p>
      </dgm:t>
    </dgm:pt>
    <dgm:pt modelId="{5A7D2861-FB1C-4F45-BAE9-08D97860164C}">
      <dgm:prSet custT="1"/>
      <dgm:spPr>
        <a:solidFill>
          <a:srgbClr val="793905"/>
        </a:solidFill>
        <a:ln>
          <a:solidFill>
            <a:srgbClr val="793905"/>
          </a:solidFill>
        </a:ln>
      </dgm:spPr>
      <dgm:t>
        <a:bodyPr/>
        <a:lstStyle/>
        <a:p>
          <a:r>
            <a:rPr lang="sk-SK" sz="2800" b="1" dirty="0" smtClean="0">
              <a:solidFill>
                <a:schemeClr val="bg2">
                  <a:lumMod val="90000"/>
                </a:schemeClr>
              </a:solidFill>
            </a:rPr>
            <a:t>SOCIÁLNA</a:t>
          </a:r>
        </a:p>
        <a:p>
          <a:r>
            <a:rPr lang="pl-PL" sz="20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ZMENA</a:t>
          </a:r>
          <a:r>
            <a:rPr lang="pl-PL" sz="20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sk-SK" sz="2000" b="1" dirty="0" smtClean="0">
              <a:solidFill>
                <a:schemeClr val="bg1"/>
              </a:solidFill>
            </a:rPr>
            <a:t>organizácie práce v súlade s vekom, výkonnosťou, vzdelaním, zdravotným stavom </a:t>
          </a:r>
        </a:p>
        <a:p>
          <a:r>
            <a:rPr lang="sk-SK" sz="2000" b="1" dirty="0" smtClean="0">
              <a:solidFill>
                <a:schemeClr val="bg1"/>
              </a:solidFill>
            </a:rPr>
            <a:t>BÝVANIE STRAVOVANIE </a:t>
          </a:r>
          <a: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POSTUPNÝ A PLYNULÝ PRECHOD DO DÔCHODKU</a:t>
          </a:r>
          <a:endParaRPr lang="sk-SK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B0B013B-0E6D-487D-87DB-D95116FBF0F2}" type="parTrans" cxnId="{FC540CCE-EF50-4EC6-80B2-ABA1392B556C}">
      <dgm:prSet/>
      <dgm:spPr/>
      <dgm:t>
        <a:bodyPr/>
        <a:lstStyle/>
        <a:p>
          <a:endParaRPr lang="sk-SK"/>
        </a:p>
      </dgm:t>
    </dgm:pt>
    <dgm:pt modelId="{8A4A6057-4EFD-4F5E-BCAE-DB156114C0EB}" type="sibTrans" cxnId="{FC540CCE-EF50-4EC6-80B2-ABA1392B556C}">
      <dgm:prSet/>
      <dgm:spPr/>
      <dgm:t>
        <a:bodyPr/>
        <a:lstStyle/>
        <a:p>
          <a:endParaRPr lang="sk-SK"/>
        </a:p>
      </dgm:t>
    </dgm:pt>
    <dgm:pt modelId="{626B36D7-839B-4F3F-9DE3-BFD29DD861FC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rgbClr val="793905"/>
          </a:solidFill>
        </a:ln>
      </dgm:spPr>
      <dgm:t>
        <a:bodyPr/>
        <a:lstStyle/>
        <a:p>
          <a:endParaRPr lang="sk-SK" sz="1600" b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sk-SK" sz="2700" b="1" dirty="0" smtClean="0">
              <a:solidFill>
                <a:srgbClr val="432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PSYCHOLOGICKÁ</a:t>
          </a:r>
        </a:p>
        <a:p>
          <a:r>
            <a:rPr lang="sk-SK" sz="2000" b="1" dirty="0" smtClean="0">
              <a:solidFill>
                <a:srgbClr val="432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VZŤAHY                          </a:t>
          </a:r>
          <a:r>
            <a:rPr lang="sk-SK" sz="2000" b="1" dirty="0" smtClean="0">
              <a:solidFill>
                <a:srgbClr val="432003"/>
              </a:solidFill>
            </a:rPr>
            <a:t> v rodine, pri práci,        v spoločnosti</a:t>
          </a:r>
        </a:p>
        <a:p>
          <a:r>
            <a:rPr lang="sk-SK" sz="2000" b="1" dirty="0" smtClean="0">
              <a:solidFill>
                <a:srgbClr val="432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VOĽNÝ ČAS      </a:t>
          </a:r>
          <a:r>
            <a:rPr lang="sk-SK" sz="2000" b="1" dirty="0" smtClean="0">
              <a:solidFill>
                <a:srgbClr val="432003"/>
              </a:solidFill>
            </a:rPr>
            <a:t> pripraviť na zmenu spoločenskej role, životného štýlu a </a:t>
          </a:r>
          <a:r>
            <a:rPr lang="pl-PL" sz="2000" b="1" dirty="0" smtClean="0">
              <a:solidFill>
                <a:srgbClr val="432003"/>
              </a:solidFill>
            </a:rPr>
            <a:t>životného programu pri odchode do dôchodku</a:t>
          </a:r>
          <a:endParaRPr lang="sk-SK" sz="1800" b="1" dirty="0">
            <a:solidFill>
              <a:srgbClr val="432003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BE7B449-F438-4AB6-8860-64F9B2DE1D81}" type="sibTrans" cxnId="{427CE233-9B28-40BA-A5B8-0853FD7CAE1D}">
      <dgm:prSet/>
      <dgm:spPr/>
      <dgm:t>
        <a:bodyPr/>
        <a:lstStyle/>
        <a:p>
          <a:endParaRPr lang="sk-SK"/>
        </a:p>
      </dgm:t>
    </dgm:pt>
    <dgm:pt modelId="{FE2CF813-99AC-4B72-A4C6-9C0276874642}" type="parTrans" cxnId="{427CE233-9B28-40BA-A5B8-0853FD7CAE1D}">
      <dgm:prSet/>
      <dgm:spPr/>
      <dgm:t>
        <a:bodyPr/>
        <a:lstStyle/>
        <a:p>
          <a:endParaRPr lang="sk-SK"/>
        </a:p>
      </dgm:t>
    </dgm:pt>
    <dgm:pt modelId="{DE94F2EB-BFF1-4006-ADC8-B8D9CC4B3B91}" type="pres">
      <dgm:prSet presAssocID="{81F2C965-0237-4BED-B21C-DE336B7693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AE1841A6-226E-4A28-B6D6-7706F52A0CE7}" type="pres">
      <dgm:prSet presAssocID="{81F2C965-0237-4BED-B21C-DE336B7693D5}" presName="fgShape" presStyleLbl="fgShp" presStyleIdx="0" presStyleCnt="1" custFlipVert="1" custScaleX="59845" custScaleY="6215" custLinFactY="-282277" custLinFactNeighborX="-3930" custLinFactNeighborY="-300000"/>
      <dgm:spPr>
        <a:noFill/>
        <a:ln>
          <a:noFill/>
        </a:ln>
      </dgm:spPr>
      <dgm:t>
        <a:bodyPr/>
        <a:lstStyle/>
        <a:p>
          <a:endParaRPr lang="sk-SK"/>
        </a:p>
      </dgm:t>
    </dgm:pt>
    <dgm:pt modelId="{2DEEE5F3-9063-416F-A5A0-77A964E58569}" type="pres">
      <dgm:prSet presAssocID="{81F2C965-0237-4BED-B21C-DE336B7693D5}" presName="linComp" presStyleCnt="0"/>
      <dgm:spPr/>
    </dgm:pt>
    <dgm:pt modelId="{78FA22B1-5352-463F-9F06-8580C447E4B3}" type="pres">
      <dgm:prSet presAssocID="{A834E7B0-D14D-4E4D-8158-4DBB0D262DED}" presName="compNode" presStyleCnt="0"/>
      <dgm:spPr/>
    </dgm:pt>
    <dgm:pt modelId="{A6766E74-FDE3-44EF-91AC-C76672C8E237}" type="pres">
      <dgm:prSet presAssocID="{A834E7B0-D14D-4E4D-8158-4DBB0D262DED}" presName="bkgdShape" presStyleLbl="node1" presStyleIdx="0" presStyleCnt="3" custScaleX="110022" custLinFactNeighborX="469"/>
      <dgm:spPr/>
      <dgm:t>
        <a:bodyPr/>
        <a:lstStyle/>
        <a:p>
          <a:endParaRPr lang="sk-SK"/>
        </a:p>
      </dgm:t>
    </dgm:pt>
    <dgm:pt modelId="{53CB7601-1642-474F-BE74-22222117B83E}" type="pres">
      <dgm:prSet presAssocID="{A834E7B0-D14D-4E4D-8158-4DBB0D262DE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61AC5C-6DD9-4930-9067-6A3CAE5BD51C}" type="pres">
      <dgm:prSet presAssocID="{A834E7B0-D14D-4E4D-8158-4DBB0D262DED}" presName="invisiNode" presStyleLbl="node1" presStyleIdx="0" presStyleCnt="3"/>
      <dgm:spPr/>
    </dgm:pt>
    <dgm:pt modelId="{58315519-73F7-469C-9FA6-388448A3D224}" type="pres">
      <dgm:prSet presAssocID="{A834E7B0-D14D-4E4D-8158-4DBB0D262DED}" presName="imagNode" presStyleLbl="fgImgPlace1" presStyleIdx="0" presStyleCnt="3" custScaleX="43170" custScaleY="35012" custLinFactNeighborX="389" custLinFactNeighborY="-37284"/>
      <dgm:spPr>
        <a:prstGeom prst="heart">
          <a:avLst/>
        </a:prstGeom>
        <a:solidFill>
          <a:schemeClr val="accent6">
            <a:lumMod val="5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sk-SK"/>
        </a:p>
      </dgm:t>
      <dgm:extLst/>
    </dgm:pt>
    <dgm:pt modelId="{3F6FE9D6-468C-4573-B049-64CA0F39D154}" type="pres">
      <dgm:prSet presAssocID="{8EBF686F-7886-4FD8-B90D-6B1F92385352}" presName="sibTrans" presStyleLbl="sibTrans2D1" presStyleIdx="0" presStyleCnt="0"/>
      <dgm:spPr/>
      <dgm:t>
        <a:bodyPr/>
        <a:lstStyle/>
        <a:p>
          <a:endParaRPr lang="sk-SK"/>
        </a:p>
      </dgm:t>
    </dgm:pt>
    <dgm:pt modelId="{A88EE0D1-649C-40E0-BC80-11B6BDA3CBE1}" type="pres">
      <dgm:prSet presAssocID="{626B36D7-839B-4F3F-9DE3-BFD29DD861FC}" presName="compNode" presStyleCnt="0"/>
      <dgm:spPr/>
    </dgm:pt>
    <dgm:pt modelId="{DC8F510E-212F-47AF-B997-9FBEEEB6CA07}" type="pres">
      <dgm:prSet presAssocID="{626B36D7-839B-4F3F-9DE3-BFD29DD861FC}" presName="bkgdShape" presStyleLbl="node1" presStyleIdx="1" presStyleCnt="3" custLinFactNeighborX="1254"/>
      <dgm:spPr/>
      <dgm:t>
        <a:bodyPr/>
        <a:lstStyle/>
        <a:p>
          <a:endParaRPr lang="sk-SK"/>
        </a:p>
      </dgm:t>
    </dgm:pt>
    <dgm:pt modelId="{ADD6EA28-774D-42DC-8DBE-B5B77E10975D}" type="pres">
      <dgm:prSet presAssocID="{626B36D7-839B-4F3F-9DE3-BFD29DD861F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AB5F618-689F-408F-8F3E-FAC5B866C227}" type="pres">
      <dgm:prSet presAssocID="{626B36D7-839B-4F3F-9DE3-BFD29DD861FC}" presName="invisiNode" presStyleLbl="node1" presStyleIdx="1" presStyleCnt="3"/>
      <dgm:spPr/>
    </dgm:pt>
    <dgm:pt modelId="{694F2918-E95E-43F9-8C58-60A6717CEB37}" type="pres">
      <dgm:prSet presAssocID="{626B36D7-839B-4F3F-9DE3-BFD29DD861FC}" presName="imagNode" presStyleLbl="fgImgPlace1" presStyleIdx="1" presStyleCnt="3" custScaleX="57931" custScaleY="40336" custLinFactNeighborX="-305" custLinFactNeighborY="-34622"/>
      <dgm:spPr>
        <a:prstGeom prst="smileyFace">
          <a:avLst/>
        </a:prstGeom>
        <a:solidFill>
          <a:srgbClr val="642F04"/>
        </a:solidFill>
        <a:ln w="3810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sk-SK"/>
        </a:p>
      </dgm:t>
    </dgm:pt>
    <dgm:pt modelId="{4EA69FBF-539A-4045-A88F-30AD255FF0BE}" type="pres">
      <dgm:prSet presAssocID="{0BE7B449-F438-4AB6-8860-64F9B2DE1D81}" presName="sibTrans" presStyleLbl="sibTrans2D1" presStyleIdx="0" presStyleCnt="0"/>
      <dgm:spPr/>
      <dgm:t>
        <a:bodyPr/>
        <a:lstStyle/>
        <a:p>
          <a:endParaRPr lang="sk-SK"/>
        </a:p>
      </dgm:t>
    </dgm:pt>
    <dgm:pt modelId="{B45CF8F4-6027-43F5-A751-C3354D81C47A}" type="pres">
      <dgm:prSet presAssocID="{5A7D2861-FB1C-4F45-BAE9-08D97860164C}" presName="compNode" presStyleCnt="0"/>
      <dgm:spPr/>
    </dgm:pt>
    <dgm:pt modelId="{98ACD506-B780-4966-A81A-EA33C44DA67C}" type="pres">
      <dgm:prSet presAssocID="{5A7D2861-FB1C-4F45-BAE9-08D97860164C}" presName="bkgdShape" presStyleLbl="node1" presStyleIdx="2" presStyleCnt="3"/>
      <dgm:spPr/>
      <dgm:t>
        <a:bodyPr/>
        <a:lstStyle/>
        <a:p>
          <a:endParaRPr lang="sk-SK"/>
        </a:p>
      </dgm:t>
    </dgm:pt>
    <dgm:pt modelId="{7BC64A5C-AD59-4B79-8B1E-29D1EDEEFD06}" type="pres">
      <dgm:prSet presAssocID="{5A7D2861-FB1C-4F45-BAE9-08D97860164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42B36C0-5303-41F1-965A-ECD3EB5EDC3D}" type="pres">
      <dgm:prSet presAssocID="{5A7D2861-FB1C-4F45-BAE9-08D97860164C}" presName="invisiNode" presStyleLbl="node1" presStyleIdx="2" presStyleCnt="3"/>
      <dgm:spPr/>
    </dgm:pt>
    <dgm:pt modelId="{3F0B6C19-1199-4903-8942-B9C7BF05CAAD}" type="pres">
      <dgm:prSet presAssocID="{5A7D2861-FB1C-4F45-BAE9-08D97860164C}" presName="imagNode" presStyleLbl="fgImgPlace1" presStyleIdx="2" presStyleCnt="3" custScaleX="59770" custScaleY="51370" custLinFactNeighborX="6988" custLinFactNeighborY="-36382"/>
      <dgm:spPr>
        <a:prstGeom prst="sun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rgbClr val="793905"/>
          </a:solidFill>
        </a:ln>
      </dgm:spPr>
      <dgm:t>
        <a:bodyPr/>
        <a:lstStyle/>
        <a:p>
          <a:endParaRPr lang="sk-SK"/>
        </a:p>
      </dgm:t>
    </dgm:pt>
  </dgm:ptLst>
  <dgm:cxnLst>
    <dgm:cxn modelId="{54B0D58A-A8B6-49E7-96B2-03F63D269958}" type="presOf" srcId="{81F2C965-0237-4BED-B21C-DE336B7693D5}" destId="{DE94F2EB-BFF1-4006-ADC8-B8D9CC4B3B91}" srcOrd="0" destOrd="0" presId="urn:microsoft.com/office/officeart/2005/8/layout/hList7"/>
    <dgm:cxn modelId="{CB5837B8-B148-4962-A957-5BCAAB9FD393}" type="presOf" srcId="{A834E7B0-D14D-4E4D-8158-4DBB0D262DED}" destId="{53CB7601-1642-474F-BE74-22222117B83E}" srcOrd="1" destOrd="0" presId="urn:microsoft.com/office/officeart/2005/8/layout/hList7"/>
    <dgm:cxn modelId="{FC540CCE-EF50-4EC6-80B2-ABA1392B556C}" srcId="{81F2C965-0237-4BED-B21C-DE336B7693D5}" destId="{5A7D2861-FB1C-4F45-BAE9-08D97860164C}" srcOrd="2" destOrd="0" parTransId="{3B0B013B-0E6D-487D-87DB-D95116FBF0F2}" sibTransId="{8A4A6057-4EFD-4F5E-BCAE-DB156114C0EB}"/>
    <dgm:cxn modelId="{289D8A6C-BFCE-4C6C-ADF3-9932A6F79546}" srcId="{81F2C965-0237-4BED-B21C-DE336B7693D5}" destId="{A834E7B0-D14D-4E4D-8158-4DBB0D262DED}" srcOrd="0" destOrd="0" parTransId="{3CCD2150-35AC-4111-8CAA-05A9C32A3516}" sibTransId="{8EBF686F-7886-4FD8-B90D-6B1F92385352}"/>
    <dgm:cxn modelId="{81D9598B-815C-4D8A-BC22-ECFB8705C8AB}" type="presOf" srcId="{626B36D7-839B-4F3F-9DE3-BFD29DD861FC}" destId="{ADD6EA28-774D-42DC-8DBE-B5B77E10975D}" srcOrd="1" destOrd="0" presId="urn:microsoft.com/office/officeart/2005/8/layout/hList7"/>
    <dgm:cxn modelId="{C3B0FAFA-10CC-4F73-A286-0E2C3FC39609}" type="presOf" srcId="{A834E7B0-D14D-4E4D-8158-4DBB0D262DED}" destId="{A6766E74-FDE3-44EF-91AC-C76672C8E237}" srcOrd="0" destOrd="0" presId="urn:microsoft.com/office/officeart/2005/8/layout/hList7"/>
    <dgm:cxn modelId="{C5E32F0A-BE8D-4EF1-BC2E-AFD21F73FD04}" type="presOf" srcId="{8EBF686F-7886-4FD8-B90D-6B1F92385352}" destId="{3F6FE9D6-468C-4573-B049-64CA0F39D154}" srcOrd="0" destOrd="0" presId="urn:microsoft.com/office/officeart/2005/8/layout/hList7"/>
    <dgm:cxn modelId="{2A56E023-97B9-478E-ABA0-5DB37FCA0070}" type="presOf" srcId="{0BE7B449-F438-4AB6-8860-64F9B2DE1D81}" destId="{4EA69FBF-539A-4045-A88F-30AD255FF0BE}" srcOrd="0" destOrd="0" presId="urn:microsoft.com/office/officeart/2005/8/layout/hList7"/>
    <dgm:cxn modelId="{4295D1CB-871F-4F2B-8A92-2FC90D94DCE3}" type="presOf" srcId="{5A7D2861-FB1C-4F45-BAE9-08D97860164C}" destId="{98ACD506-B780-4966-A81A-EA33C44DA67C}" srcOrd="0" destOrd="0" presId="urn:microsoft.com/office/officeart/2005/8/layout/hList7"/>
    <dgm:cxn modelId="{04FD0B91-0868-436A-8545-C94FBDEFF4A8}" type="presOf" srcId="{5A7D2861-FB1C-4F45-BAE9-08D97860164C}" destId="{7BC64A5C-AD59-4B79-8B1E-29D1EDEEFD06}" srcOrd="1" destOrd="0" presId="urn:microsoft.com/office/officeart/2005/8/layout/hList7"/>
    <dgm:cxn modelId="{427CE233-9B28-40BA-A5B8-0853FD7CAE1D}" srcId="{81F2C965-0237-4BED-B21C-DE336B7693D5}" destId="{626B36D7-839B-4F3F-9DE3-BFD29DD861FC}" srcOrd="1" destOrd="0" parTransId="{FE2CF813-99AC-4B72-A4C6-9C0276874642}" sibTransId="{0BE7B449-F438-4AB6-8860-64F9B2DE1D81}"/>
    <dgm:cxn modelId="{BE1AB131-AAEB-45A0-A06C-6372F4E90AE0}" type="presOf" srcId="{626B36D7-839B-4F3F-9DE3-BFD29DD861FC}" destId="{DC8F510E-212F-47AF-B997-9FBEEEB6CA07}" srcOrd="0" destOrd="0" presId="urn:microsoft.com/office/officeart/2005/8/layout/hList7"/>
    <dgm:cxn modelId="{6E842982-2E00-4FBE-8F22-8D1A9A0C685D}" type="presParOf" srcId="{DE94F2EB-BFF1-4006-ADC8-B8D9CC4B3B91}" destId="{AE1841A6-226E-4A28-B6D6-7706F52A0CE7}" srcOrd="0" destOrd="0" presId="urn:microsoft.com/office/officeart/2005/8/layout/hList7"/>
    <dgm:cxn modelId="{1AFC9273-896C-4CD6-8740-4A67E0C4A535}" type="presParOf" srcId="{DE94F2EB-BFF1-4006-ADC8-B8D9CC4B3B91}" destId="{2DEEE5F3-9063-416F-A5A0-77A964E58569}" srcOrd="1" destOrd="0" presId="urn:microsoft.com/office/officeart/2005/8/layout/hList7"/>
    <dgm:cxn modelId="{964808F3-352D-495B-A2A5-266EF99220E2}" type="presParOf" srcId="{2DEEE5F3-9063-416F-A5A0-77A964E58569}" destId="{78FA22B1-5352-463F-9F06-8580C447E4B3}" srcOrd="0" destOrd="0" presId="urn:microsoft.com/office/officeart/2005/8/layout/hList7"/>
    <dgm:cxn modelId="{27FCFAA0-FD5A-4998-B342-0267F126DB56}" type="presParOf" srcId="{78FA22B1-5352-463F-9F06-8580C447E4B3}" destId="{A6766E74-FDE3-44EF-91AC-C76672C8E237}" srcOrd="0" destOrd="0" presId="urn:microsoft.com/office/officeart/2005/8/layout/hList7"/>
    <dgm:cxn modelId="{4D74C88F-650E-4018-A75F-1C77DEBB1C98}" type="presParOf" srcId="{78FA22B1-5352-463F-9F06-8580C447E4B3}" destId="{53CB7601-1642-474F-BE74-22222117B83E}" srcOrd="1" destOrd="0" presId="urn:microsoft.com/office/officeart/2005/8/layout/hList7"/>
    <dgm:cxn modelId="{7331F966-8FB5-4A30-B9B3-8A97ABE3419C}" type="presParOf" srcId="{78FA22B1-5352-463F-9F06-8580C447E4B3}" destId="{4361AC5C-6DD9-4930-9067-6A3CAE5BD51C}" srcOrd="2" destOrd="0" presId="urn:microsoft.com/office/officeart/2005/8/layout/hList7"/>
    <dgm:cxn modelId="{48801974-030B-4AD5-B100-E4639E42D677}" type="presParOf" srcId="{78FA22B1-5352-463F-9F06-8580C447E4B3}" destId="{58315519-73F7-469C-9FA6-388448A3D224}" srcOrd="3" destOrd="0" presId="urn:microsoft.com/office/officeart/2005/8/layout/hList7"/>
    <dgm:cxn modelId="{8C3571AE-878B-4F82-A444-F7A88576BBBD}" type="presParOf" srcId="{2DEEE5F3-9063-416F-A5A0-77A964E58569}" destId="{3F6FE9D6-468C-4573-B049-64CA0F39D154}" srcOrd="1" destOrd="0" presId="urn:microsoft.com/office/officeart/2005/8/layout/hList7"/>
    <dgm:cxn modelId="{5BA436D6-6D96-4720-A372-ECC0BC29F464}" type="presParOf" srcId="{2DEEE5F3-9063-416F-A5A0-77A964E58569}" destId="{A88EE0D1-649C-40E0-BC80-11B6BDA3CBE1}" srcOrd="2" destOrd="0" presId="urn:microsoft.com/office/officeart/2005/8/layout/hList7"/>
    <dgm:cxn modelId="{14674512-A5FA-4BDF-9762-85F73DE0B8BE}" type="presParOf" srcId="{A88EE0D1-649C-40E0-BC80-11B6BDA3CBE1}" destId="{DC8F510E-212F-47AF-B997-9FBEEEB6CA07}" srcOrd="0" destOrd="0" presId="urn:microsoft.com/office/officeart/2005/8/layout/hList7"/>
    <dgm:cxn modelId="{4CD1BCA1-92D6-4C12-BF30-89BDF8F5783D}" type="presParOf" srcId="{A88EE0D1-649C-40E0-BC80-11B6BDA3CBE1}" destId="{ADD6EA28-774D-42DC-8DBE-B5B77E10975D}" srcOrd="1" destOrd="0" presId="urn:microsoft.com/office/officeart/2005/8/layout/hList7"/>
    <dgm:cxn modelId="{BA6F6282-1E22-47D6-9FA0-8C23075290FD}" type="presParOf" srcId="{A88EE0D1-649C-40E0-BC80-11B6BDA3CBE1}" destId="{0AB5F618-689F-408F-8F3E-FAC5B866C227}" srcOrd="2" destOrd="0" presId="urn:microsoft.com/office/officeart/2005/8/layout/hList7"/>
    <dgm:cxn modelId="{A3C1094B-6E63-4920-8CCA-2D3EF8A62175}" type="presParOf" srcId="{A88EE0D1-649C-40E0-BC80-11B6BDA3CBE1}" destId="{694F2918-E95E-43F9-8C58-60A6717CEB37}" srcOrd="3" destOrd="0" presId="urn:microsoft.com/office/officeart/2005/8/layout/hList7"/>
    <dgm:cxn modelId="{1C15A81A-99BF-4FE2-A096-DE60C899C52B}" type="presParOf" srcId="{2DEEE5F3-9063-416F-A5A0-77A964E58569}" destId="{4EA69FBF-539A-4045-A88F-30AD255FF0BE}" srcOrd="3" destOrd="0" presId="urn:microsoft.com/office/officeart/2005/8/layout/hList7"/>
    <dgm:cxn modelId="{8125BBA9-199B-4699-8ECE-F03AA291AEB0}" type="presParOf" srcId="{2DEEE5F3-9063-416F-A5A0-77A964E58569}" destId="{B45CF8F4-6027-43F5-A751-C3354D81C47A}" srcOrd="4" destOrd="0" presId="urn:microsoft.com/office/officeart/2005/8/layout/hList7"/>
    <dgm:cxn modelId="{EF83421E-5D1C-4C29-89A1-C3BCF3657146}" type="presParOf" srcId="{B45CF8F4-6027-43F5-A751-C3354D81C47A}" destId="{98ACD506-B780-4966-A81A-EA33C44DA67C}" srcOrd="0" destOrd="0" presId="urn:microsoft.com/office/officeart/2005/8/layout/hList7"/>
    <dgm:cxn modelId="{D4C58D37-0FDE-45EB-A947-8F83A282B7DB}" type="presParOf" srcId="{B45CF8F4-6027-43F5-A751-C3354D81C47A}" destId="{7BC64A5C-AD59-4B79-8B1E-29D1EDEEFD06}" srcOrd="1" destOrd="0" presId="urn:microsoft.com/office/officeart/2005/8/layout/hList7"/>
    <dgm:cxn modelId="{8B81E648-E644-4972-A3FE-E52D6B077F63}" type="presParOf" srcId="{B45CF8F4-6027-43F5-A751-C3354D81C47A}" destId="{742B36C0-5303-41F1-965A-ECD3EB5EDC3D}" srcOrd="2" destOrd="0" presId="urn:microsoft.com/office/officeart/2005/8/layout/hList7"/>
    <dgm:cxn modelId="{230372FD-BF61-46ED-868B-D848373D00AF}" type="presParOf" srcId="{B45CF8F4-6027-43F5-A751-C3354D81C47A}" destId="{3F0B6C19-1199-4903-8942-B9C7BF05CAAD}" srcOrd="3" destOrd="0" presId="urn:microsoft.com/office/officeart/2005/8/layout/hList7"/>
  </dgm:cxnLst>
  <dgm:bg/>
  <dgm:whole>
    <a:ln>
      <a:solidFill>
        <a:srgbClr val="793905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82974-265E-4E05-8ACF-C4F7F6D9C90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BA5E13D-639F-49F3-8D84-380D717BC1E6}">
      <dgm:prSet phldrT="[Text]" custT="1"/>
      <dgm:spPr>
        <a:solidFill>
          <a:srgbClr val="793905"/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k-SK" sz="1800" b="1" dirty="0" smtClean="0">
              <a:solidFill>
                <a:schemeClr val="bg2"/>
              </a:solidFill>
            </a:rPr>
            <a:t>PRVÝKRÁT SA EDUKAČNÉ AKTIVITY OBJAVILI V 70. ROKOCH MINULÉHO STOROČIA AKO NOVÝ FENOMÉN VO VÝCHOVE A VZDELÁVANÍ</a:t>
          </a:r>
          <a:endParaRPr lang="sk-SK" sz="1400" b="1" dirty="0">
            <a:solidFill>
              <a:schemeClr val="bg2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18FAC27-F6C7-4171-ABA1-87EF0FF7B57A}" type="parTrans" cxnId="{83799CDF-F467-4D88-AA6F-DC8E85B65AA4}">
      <dgm:prSet/>
      <dgm:spPr/>
      <dgm:t>
        <a:bodyPr/>
        <a:lstStyle/>
        <a:p>
          <a:endParaRPr lang="sk-SK"/>
        </a:p>
      </dgm:t>
    </dgm:pt>
    <dgm:pt modelId="{2D56B42F-E028-49F2-8162-DC529BCD9062}" type="sibTrans" cxnId="{83799CDF-F467-4D88-AA6F-DC8E85B65AA4}">
      <dgm:prSet/>
      <dgm:spPr>
        <a:solidFill>
          <a:srgbClr val="4D1C1B"/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sk-SK"/>
        </a:p>
      </dgm:t>
    </dgm:pt>
    <dgm:pt modelId="{187E64E2-C1B9-47EA-8EB4-8935982C5406}">
      <dgm:prSet phldrT="[Text]" custT="1"/>
      <dgm:spPr>
        <a:solidFill>
          <a:srgbClr val="DCA350"/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3FD33A4-DE51-478C-8B14-AD0DA7E58DAE}" type="parTrans" cxnId="{73A4052D-8E16-4E4C-B066-E4DB7A5DCAD7}">
      <dgm:prSet/>
      <dgm:spPr/>
      <dgm:t>
        <a:bodyPr/>
        <a:lstStyle/>
        <a:p>
          <a:endParaRPr lang="sk-SK"/>
        </a:p>
      </dgm:t>
    </dgm:pt>
    <dgm:pt modelId="{242F9DB1-B504-44B1-B46F-68A1D5B34DCD}" type="sibTrans" cxnId="{73A4052D-8E16-4E4C-B066-E4DB7A5DCAD7}">
      <dgm:prSet/>
      <dgm:spPr/>
      <dgm:t>
        <a:bodyPr/>
        <a:lstStyle/>
        <a:p>
          <a:endParaRPr lang="sk-SK"/>
        </a:p>
      </dgm:t>
    </dgm:pt>
    <dgm:pt modelId="{EEC94CA4-EA09-469F-90CD-D2A4602A99FB}">
      <dgm:prSet phldrT="[Text]" custT="1"/>
      <dgm:spPr>
        <a:solidFill>
          <a:srgbClr val="DCA350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sk-SK" sz="1200" b="1" dirty="0" smtClean="0">
              <a:solidFill>
                <a:srgbClr val="4D1C1B"/>
              </a:solidFill>
            </a:rPr>
            <a:t>Edukácia môže prispieť        k zlepšeniu existencie starších generácií</a:t>
          </a:r>
          <a:endParaRPr lang="sk-SK" sz="1200" b="1" dirty="0">
            <a:solidFill>
              <a:srgbClr val="4D1C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5182792-20E5-47FA-87F7-4F76AD05986B}" type="parTrans" cxnId="{DF0DB70D-3F7B-453C-AE09-4910AB5962A4}">
      <dgm:prSet/>
      <dgm:spPr/>
      <dgm:t>
        <a:bodyPr/>
        <a:lstStyle/>
        <a:p>
          <a:endParaRPr lang="sk-SK"/>
        </a:p>
      </dgm:t>
    </dgm:pt>
    <dgm:pt modelId="{EBAD7570-CC4E-40FB-9F07-06B196135AE6}" type="sibTrans" cxnId="{DF0DB70D-3F7B-453C-AE09-4910AB5962A4}">
      <dgm:prSet/>
      <dgm:spPr/>
      <dgm:t>
        <a:bodyPr/>
        <a:lstStyle/>
        <a:p>
          <a:endParaRPr lang="sk-SK"/>
        </a:p>
      </dgm:t>
    </dgm:pt>
    <dgm:pt modelId="{ACC393FC-BDC4-41EA-99D0-ACF8ADAD57BE}">
      <dgm:prSet phldrT="[Text]" custT="1"/>
      <dgm:spPr>
        <a:solidFill>
          <a:srgbClr val="DCA350"/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sk-SK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6369B1E-C136-4BA5-862E-BA4191584DA3}" type="parTrans" cxnId="{955E8253-9930-4E9C-BEBE-C19F70646573}">
      <dgm:prSet/>
      <dgm:spPr/>
      <dgm:t>
        <a:bodyPr/>
        <a:lstStyle/>
        <a:p>
          <a:endParaRPr lang="sk-SK"/>
        </a:p>
      </dgm:t>
    </dgm:pt>
    <dgm:pt modelId="{74AA658C-FC2D-4DF4-AA79-745C8A3CDF26}" type="sibTrans" cxnId="{955E8253-9930-4E9C-BEBE-C19F70646573}">
      <dgm:prSet/>
      <dgm:spPr/>
      <dgm:t>
        <a:bodyPr/>
        <a:lstStyle/>
        <a:p>
          <a:endParaRPr lang="sk-SK"/>
        </a:p>
      </dgm:t>
    </dgm:pt>
    <dgm:pt modelId="{C84E4ADC-B3B0-4F4C-9A14-B5BF73F9866A}">
      <dgm:prSet phldrT="[Text]" custT="1"/>
      <dgm:spPr>
        <a:solidFill>
          <a:srgbClr val="DCA350"/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EB9865A-7835-4A7B-9798-40EC4284F225}" type="parTrans" cxnId="{E4818C18-698A-4C3A-8B37-3D1756350BBE}">
      <dgm:prSet/>
      <dgm:spPr/>
      <dgm:t>
        <a:bodyPr/>
        <a:lstStyle/>
        <a:p>
          <a:endParaRPr lang="sk-SK"/>
        </a:p>
      </dgm:t>
    </dgm:pt>
    <dgm:pt modelId="{728B5AB7-EDDD-4A08-AC09-2A3976188F8A}" type="sibTrans" cxnId="{E4818C18-698A-4C3A-8B37-3D1756350BBE}">
      <dgm:prSet/>
      <dgm:spPr/>
      <dgm:t>
        <a:bodyPr/>
        <a:lstStyle/>
        <a:p>
          <a:endParaRPr lang="sk-SK"/>
        </a:p>
      </dgm:t>
    </dgm:pt>
    <dgm:pt modelId="{2B89FC45-404F-4879-BC02-1A6A871A3502}">
      <dgm:prSet phldrT="[Text]" custT="1"/>
      <dgm:spPr>
        <a:solidFill>
          <a:srgbClr val="DCA350"/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7C81C00-9098-47F2-98F1-C6087E4B8059}" type="parTrans" cxnId="{F5E0A2EF-8D14-4329-A2CE-097B0F862F11}">
      <dgm:prSet/>
      <dgm:spPr/>
      <dgm:t>
        <a:bodyPr/>
        <a:lstStyle/>
        <a:p>
          <a:endParaRPr lang="sk-SK"/>
        </a:p>
      </dgm:t>
    </dgm:pt>
    <dgm:pt modelId="{8FC49335-76A5-4F86-99B7-5B2B19256878}" type="sibTrans" cxnId="{F5E0A2EF-8D14-4329-A2CE-097B0F862F11}">
      <dgm:prSet/>
      <dgm:spPr/>
      <dgm:t>
        <a:bodyPr/>
        <a:lstStyle/>
        <a:p>
          <a:endParaRPr lang="sk-SK"/>
        </a:p>
      </dgm:t>
    </dgm:pt>
    <dgm:pt modelId="{9816A6C8-78E8-43D6-A86B-9E3040A05EB2}">
      <dgm:prSet phldrT="[Text]" custT="1"/>
      <dgm:spPr>
        <a:solidFill>
          <a:srgbClr val="DCA350"/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k-SK" sz="1600" b="1" dirty="0" smtClean="0"/>
            <a:t>Dnes tiež existuje vedná disciplína, označovaná termínom </a:t>
          </a:r>
          <a:r>
            <a:rPr lang="sk-SK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GERAGOGIKA,</a:t>
          </a:r>
          <a:r>
            <a:rPr lang="sk-SK" sz="1600" b="1" dirty="0" smtClean="0"/>
            <a:t> zameraná na výchovu seniorov</a:t>
          </a:r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CD6113A-EB4F-44A5-8C44-0153F4599D96}" type="parTrans" cxnId="{9C10C3EB-BE1D-4C9C-BBFB-E0D0F8F0C057}">
      <dgm:prSet/>
      <dgm:spPr/>
      <dgm:t>
        <a:bodyPr/>
        <a:lstStyle/>
        <a:p>
          <a:endParaRPr lang="sk-SK"/>
        </a:p>
      </dgm:t>
    </dgm:pt>
    <dgm:pt modelId="{1D2E9C07-943B-43D5-AEEF-79F65398B24E}" type="sibTrans" cxnId="{9C10C3EB-BE1D-4C9C-BBFB-E0D0F8F0C057}">
      <dgm:prSet/>
      <dgm:spPr/>
      <dgm:t>
        <a:bodyPr/>
        <a:lstStyle/>
        <a:p>
          <a:endParaRPr lang="sk-SK"/>
        </a:p>
      </dgm:t>
    </dgm:pt>
    <dgm:pt modelId="{4FC4F2BB-ECFE-42E9-AB68-03A637A1B12D}">
      <dgm:prSet phldrT="[Text]" custT="1"/>
      <dgm:spPr>
        <a:solidFill>
          <a:schemeClr val="accent6">
            <a:lumMod val="20000"/>
            <a:lumOff val="80000"/>
          </a:schemeClr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sk-SK" sz="2000" b="1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Faktor   aktívneho starnutia</a:t>
          </a:r>
          <a:endParaRPr lang="sk-SK" sz="1600" b="0" dirty="0">
            <a:solidFill>
              <a:srgbClr val="4D1C1B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CE14CE5-271F-4F02-A57A-D55828E560EA}" type="parTrans" cxnId="{4A9B094E-767B-4045-949B-619B980807E4}">
      <dgm:prSet/>
      <dgm:spPr/>
      <dgm:t>
        <a:bodyPr/>
        <a:lstStyle/>
        <a:p>
          <a:endParaRPr lang="sk-SK"/>
        </a:p>
      </dgm:t>
    </dgm:pt>
    <dgm:pt modelId="{8BCA2A2E-E725-489D-B3A2-F528EE4336DC}" type="sibTrans" cxnId="{4A9B094E-767B-4045-949B-619B980807E4}">
      <dgm:prSet/>
      <dgm:spPr/>
      <dgm:t>
        <a:bodyPr/>
        <a:lstStyle/>
        <a:p>
          <a:endParaRPr lang="sk-SK"/>
        </a:p>
      </dgm:t>
    </dgm:pt>
    <dgm:pt modelId="{E3E113B1-0317-4A82-BB78-3AB82FA654C1}">
      <dgm:prSet phldrT="[Text]" custT="1"/>
      <dgm:spPr>
        <a:solidFill>
          <a:schemeClr val="accent6">
            <a:lumMod val="20000"/>
            <a:lumOff val="80000"/>
          </a:schemeClr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l"/>
          <a:endParaRPr lang="sk-SK" sz="14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D575F2-560C-4BB2-A22C-F7E78288A165}" type="parTrans" cxnId="{A4BC6F9D-520A-4584-9BD3-B34A02FA11E6}">
      <dgm:prSet/>
      <dgm:spPr/>
      <dgm:t>
        <a:bodyPr/>
        <a:lstStyle/>
        <a:p>
          <a:endParaRPr lang="sk-SK"/>
        </a:p>
      </dgm:t>
    </dgm:pt>
    <dgm:pt modelId="{FDC056A8-C7CD-4C2A-9BB1-890EF916ABD9}" type="sibTrans" cxnId="{A4BC6F9D-520A-4584-9BD3-B34A02FA11E6}">
      <dgm:prSet/>
      <dgm:spPr/>
      <dgm:t>
        <a:bodyPr/>
        <a:lstStyle/>
        <a:p>
          <a:endParaRPr lang="sk-SK"/>
        </a:p>
      </dgm:t>
    </dgm:pt>
    <dgm:pt modelId="{DF922F0E-B76F-49A1-BC2F-C55F7CCA982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k-SK" sz="1700" b="1" dirty="0" smtClean="0"/>
            <a:t>Môže starému človeku priniesť mnoho nových podnetov do ďalších rokov v jeho osobnom záujme</a:t>
          </a:r>
          <a:endParaRPr lang="sk-SK" sz="1700" b="1" dirty="0">
            <a:solidFill>
              <a:srgbClr val="4D1C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C3412EA-C95A-4F5C-AAA7-B9C955A24319}" type="parTrans" cxnId="{8AAB4E73-0525-4B03-8583-533C3D5BD53A}">
      <dgm:prSet/>
      <dgm:spPr/>
      <dgm:t>
        <a:bodyPr/>
        <a:lstStyle/>
        <a:p>
          <a:endParaRPr lang="sk-SK"/>
        </a:p>
      </dgm:t>
    </dgm:pt>
    <dgm:pt modelId="{333316A9-BC04-4776-A8A3-C73490ED7224}" type="sibTrans" cxnId="{8AAB4E73-0525-4B03-8583-533C3D5BD53A}">
      <dgm:prSet/>
      <dgm:spPr/>
      <dgm:t>
        <a:bodyPr/>
        <a:lstStyle/>
        <a:p>
          <a:endParaRPr lang="sk-SK"/>
        </a:p>
      </dgm:t>
    </dgm:pt>
    <dgm:pt modelId="{36632F37-3509-4560-A0D4-3D573A5D0082}">
      <dgm:prSet phldrT="[Text]" custT="1"/>
      <dgm:spPr>
        <a:solidFill>
          <a:schemeClr val="accent6">
            <a:lumMod val="20000"/>
            <a:lumOff val="80000"/>
          </a:schemeClr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l"/>
          <a:endParaRPr lang="sk-SK" sz="1800" b="1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864BDAD-1F8F-4AEE-A8F4-66F15BBE611C}" type="parTrans" cxnId="{A85ADF28-2B9B-42D5-AD14-8734AF4ED2AA}">
      <dgm:prSet/>
      <dgm:spPr/>
      <dgm:t>
        <a:bodyPr/>
        <a:lstStyle/>
        <a:p>
          <a:endParaRPr lang="sk-SK"/>
        </a:p>
      </dgm:t>
    </dgm:pt>
    <dgm:pt modelId="{53C33365-4778-45C7-84B1-A4FC25B29EFF}" type="sibTrans" cxnId="{A85ADF28-2B9B-42D5-AD14-8734AF4ED2AA}">
      <dgm:prSet/>
      <dgm:spPr/>
      <dgm:t>
        <a:bodyPr/>
        <a:lstStyle/>
        <a:p>
          <a:endParaRPr lang="sk-SK"/>
        </a:p>
      </dgm:t>
    </dgm:pt>
    <dgm:pt modelId="{04967D97-1A10-4D55-B222-D2690FB32890}">
      <dgm:prSet phldrT="[Text]" custT="1"/>
      <dgm:spPr>
        <a:solidFill>
          <a:srgbClr val="DCA350"/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 anchor="t"/>
        <a:lstStyle/>
        <a:p>
          <a:pPr algn="l"/>
          <a:r>
            <a:rPr lang="sk-SK" sz="500" b="1" dirty="0" smtClean="0">
              <a:solidFill>
                <a:srgbClr val="E6CDFF"/>
              </a:solidFill>
              <a:effectLst/>
            </a:rPr>
            <a:t>    </a:t>
          </a:r>
        </a:p>
        <a:p>
          <a:pPr algn="ctr"/>
          <a:r>
            <a:rPr 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pt-BR" sz="1600" b="1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SYMBOL NOVÉHO, AKTÍVNEHO, CIEĽAVEDOMÉHO A</a:t>
          </a:r>
          <a:r>
            <a:rPr lang="sk-SK" sz="1600" b="1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INFORMOVANÉHO PRÍSTUPU SAMOTNÉHO SENIORA K SVOJMU ŽIVOTU</a:t>
          </a:r>
        </a:p>
        <a:p>
          <a:pPr algn="ctr"/>
          <a:r>
            <a:rPr lang="sk-SK" sz="1600" b="1" dirty="0" smtClean="0">
              <a:solidFill>
                <a:srgbClr val="4D1C1B"/>
              </a:solidFill>
              <a:effectLst/>
            </a:rPr>
            <a:t>predstavuje podľa </a:t>
          </a:r>
          <a:r>
            <a:rPr lang="sk-SK" sz="1600" b="1" dirty="0" err="1" smtClean="0">
              <a:solidFill>
                <a:srgbClr val="4D1C1B"/>
              </a:solidFill>
              <a:effectLst/>
            </a:rPr>
            <a:t>Čoraničovej</a:t>
          </a:r>
          <a:r>
            <a:rPr lang="sk-SK" sz="1600" b="1" dirty="0" smtClean="0">
              <a:solidFill>
                <a:srgbClr val="4D1C1B"/>
              </a:solidFill>
              <a:effectLst/>
            </a:rPr>
            <a:t> (2007) </a:t>
          </a:r>
          <a:r>
            <a:rPr lang="sk-SK" sz="1600" b="1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EDUKÁCIA SENIOROV</a:t>
          </a:r>
          <a:endParaRPr lang="sk-SK" sz="800" b="1" i="0" dirty="0" smtClean="0">
            <a:solidFill>
              <a:srgbClr val="4D1C1B"/>
            </a:solidFill>
            <a:effectLst/>
          </a:endParaRPr>
        </a:p>
      </dgm:t>
    </dgm:pt>
    <dgm:pt modelId="{8FB3F29A-461A-4C0F-9F34-FACE5D182515}" type="sibTrans" cxnId="{AB210D1A-D967-43C8-A4D0-77B1BE2BF99A}">
      <dgm:prSet/>
      <dgm:spPr>
        <a:solidFill>
          <a:srgbClr val="4D1C1B"/>
        </a:solidFill>
        <a:ln>
          <a:solidFill>
            <a:schemeClr val="accent6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B w="139700" h="139700" prst="divot"/>
        </a:sp3d>
      </dgm:spPr>
      <dgm:t>
        <a:bodyPr/>
        <a:lstStyle/>
        <a:p>
          <a:endParaRPr lang="sk-SK"/>
        </a:p>
      </dgm:t>
    </dgm:pt>
    <dgm:pt modelId="{D62C1A47-7246-412A-B571-6A46BFE622F4}" type="parTrans" cxnId="{AB210D1A-D967-43C8-A4D0-77B1BE2BF99A}">
      <dgm:prSet/>
      <dgm:spPr/>
      <dgm:t>
        <a:bodyPr/>
        <a:lstStyle/>
        <a:p>
          <a:endParaRPr lang="sk-SK"/>
        </a:p>
      </dgm:t>
    </dgm:pt>
    <dgm:pt modelId="{C7FC92C1-7859-4AAE-8DF7-3428CC790633}">
      <dgm:prSet phldrT="[Text]" custT="1"/>
      <dgm:spPr>
        <a:solidFill>
          <a:srgbClr val="DCA350"/>
        </a:solidFill>
        <a:ln w="571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8266B6A-3F74-4478-9C8A-D0487D1B61B2}" type="parTrans" cxnId="{42D4055B-DBB5-4924-AACB-0B8912C57AE8}">
      <dgm:prSet/>
      <dgm:spPr/>
      <dgm:t>
        <a:bodyPr/>
        <a:lstStyle/>
        <a:p>
          <a:endParaRPr lang="sk-SK"/>
        </a:p>
      </dgm:t>
    </dgm:pt>
    <dgm:pt modelId="{EB6563E2-20C5-4563-8F9B-9E2730AAF823}" type="sibTrans" cxnId="{42D4055B-DBB5-4924-AACB-0B8912C57AE8}">
      <dgm:prSet/>
      <dgm:spPr/>
      <dgm:t>
        <a:bodyPr/>
        <a:lstStyle/>
        <a:p>
          <a:endParaRPr lang="sk-SK"/>
        </a:p>
      </dgm:t>
    </dgm:pt>
    <dgm:pt modelId="{96E8C545-35C8-4E7A-8C30-D1294EE7576C}" type="pres">
      <dgm:prSet presAssocID="{AE482974-265E-4E05-8ACF-C4F7F6D9C9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16F40A1-B5CC-4B7C-A918-DA9A069BCABC}" type="pres">
      <dgm:prSet presAssocID="{AE482974-265E-4E05-8ACF-C4F7F6D9C90F}" presName="tSp" presStyleCnt="0"/>
      <dgm:spPr/>
    </dgm:pt>
    <dgm:pt modelId="{3D084CAE-9110-4491-9090-DDBCBD6C1934}" type="pres">
      <dgm:prSet presAssocID="{AE482974-265E-4E05-8ACF-C4F7F6D9C90F}" presName="bSp" presStyleCnt="0"/>
      <dgm:spPr/>
    </dgm:pt>
    <dgm:pt modelId="{12FF2471-2B58-46DA-9CF5-789214A76161}" type="pres">
      <dgm:prSet presAssocID="{AE482974-265E-4E05-8ACF-C4F7F6D9C90F}" presName="process" presStyleCnt="0"/>
      <dgm:spPr/>
    </dgm:pt>
    <dgm:pt modelId="{F5AA344E-4AE9-480C-ACE7-0C63FC95843D}" type="pres">
      <dgm:prSet presAssocID="{04967D97-1A10-4D55-B222-D2690FB32890}" presName="composite1" presStyleCnt="0"/>
      <dgm:spPr/>
    </dgm:pt>
    <dgm:pt modelId="{F7A4D56B-ACD7-4AD2-B3ED-C6384C38A1B2}" type="pres">
      <dgm:prSet presAssocID="{04967D97-1A10-4D55-B222-D2690FB32890}" presName="dummyNode1" presStyleLbl="node1" presStyleIdx="0" presStyleCnt="3"/>
      <dgm:spPr/>
    </dgm:pt>
    <dgm:pt modelId="{4A0695B1-7905-413C-83B3-6D9A7C0ED367}" type="pres">
      <dgm:prSet presAssocID="{04967D97-1A10-4D55-B222-D2690FB32890}" presName="childNode1" presStyleLbl="bgAcc1" presStyleIdx="0" presStyleCnt="3" custScaleX="129831" custScaleY="235039" custLinFactNeighborX="18422" custLinFactNeighborY="1253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5DB4A90-AA12-4746-B923-A6F349128862}" type="pres">
      <dgm:prSet presAssocID="{04967D97-1A10-4D55-B222-D2690FB3289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412EBB-F720-445F-A7DE-0BBB8B9F2EB5}" type="pres">
      <dgm:prSet presAssocID="{04967D97-1A10-4D55-B222-D2690FB32890}" presName="parentNode1" presStyleLbl="node1" presStyleIdx="0" presStyleCnt="3" custScaleX="117462" custScaleY="373510" custLinFactNeighborX="5" custLinFactNeighborY="-20262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D43A2D6-D7AF-4B53-946A-989683CD3C46}" type="pres">
      <dgm:prSet presAssocID="{04967D97-1A10-4D55-B222-D2690FB32890}" presName="connSite1" presStyleCnt="0"/>
      <dgm:spPr/>
    </dgm:pt>
    <dgm:pt modelId="{ED903A3F-5E52-4F8F-8F3F-89258D1B1FBC}" type="pres">
      <dgm:prSet presAssocID="{8FB3F29A-461A-4C0F-9F34-FACE5D182515}" presName="Name9" presStyleLbl="sibTrans2D1" presStyleIdx="0" presStyleCnt="2" custAng="0" custLinFactNeighborX="6449" custLinFactNeighborY="-159"/>
      <dgm:spPr/>
      <dgm:t>
        <a:bodyPr/>
        <a:lstStyle/>
        <a:p>
          <a:endParaRPr lang="sk-SK"/>
        </a:p>
      </dgm:t>
    </dgm:pt>
    <dgm:pt modelId="{B29F6363-1E7B-41DC-BD29-745799826C17}" type="pres">
      <dgm:prSet presAssocID="{9BA5E13D-639F-49F3-8D84-380D717BC1E6}" presName="composite2" presStyleCnt="0"/>
      <dgm:spPr/>
    </dgm:pt>
    <dgm:pt modelId="{46823F1F-80D3-407F-94F8-65366D350BD7}" type="pres">
      <dgm:prSet presAssocID="{9BA5E13D-639F-49F3-8D84-380D717BC1E6}" presName="dummyNode2" presStyleLbl="node1" presStyleIdx="0" presStyleCnt="3"/>
      <dgm:spPr/>
    </dgm:pt>
    <dgm:pt modelId="{94A1F85C-030D-4E01-8BAB-8C9A12442F22}" type="pres">
      <dgm:prSet presAssocID="{9BA5E13D-639F-49F3-8D84-380D717BC1E6}" presName="childNode2" presStyleLbl="bgAcc1" presStyleIdx="1" presStyleCnt="3" custScaleX="129030" custScaleY="163588" custLinFactNeighborX="32036" custLinFactNeighborY="634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7911A7A-8519-4E3D-8723-D7DADC4BF551}" type="pres">
      <dgm:prSet presAssocID="{9BA5E13D-639F-49F3-8D84-380D717BC1E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06E6EDD-4D84-4D31-919C-10B47E607845}" type="pres">
      <dgm:prSet presAssocID="{9BA5E13D-639F-49F3-8D84-380D717BC1E6}" presName="parentNode2" presStyleLbl="node1" presStyleIdx="1" presStyleCnt="3" custScaleX="164584" custScaleY="234315" custLinFactNeighborX="-20374" custLinFactNeighborY="-2022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0B77535-DDBD-4CAD-9422-08A25AAF5D36}" type="pres">
      <dgm:prSet presAssocID="{9BA5E13D-639F-49F3-8D84-380D717BC1E6}" presName="connSite2" presStyleCnt="0"/>
      <dgm:spPr/>
    </dgm:pt>
    <dgm:pt modelId="{628FBCCA-97FB-425E-B801-A18139B8FCC1}" type="pres">
      <dgm:prSet presAssocID="{2D56B42F-E028-49F2-8162-DC529BCD9062}" presName="Name18" presStyleLbl="sibTrans2D1" presStyleIdx="1" presStyleCnt="2" custAng="0" custScaleX="118633" custScaleY="106525" custLinFactNeighborX="1281" custLinFactNeighborY="13472"/>
      <dgm:spPr/>
      <dgm:t>
        <a:bodyPr/>
        <a:lstStyle/>
        <a:p>
          <a:endParaRPr lang="sk-SK"/>
        </a:p>
      </dgm:t>
    </dgm:pt>
    <dgm:pt modelId="{BD1010CA-4A20-45F5-9776-7B5A61161C63}" type="pres">
      <dgm:prSet presAssocID="{EEC94CA4-EA09-469F-90CD-D2A4602A99FB}" presName="composite1" presStyleCnt="0"/>
      <dgm:spPr/>
    </dgm:pt>
    <dgm:pt modelId="{FC01E8B6-DDA9-4593-81EF-82464160F4FA}" type="pres">
      <dgm:prSet presAssocID="{EEC94CA4-EA09-469F-90CD-D2A4602A99FB}" presName="dummyNode1" presStyleLbl="node1" presStyleIdx="1" presStyleCnt="3"/>
      <dgm:spPr/>
    </dgm:pt>
    <dgm:pt modelId="{02878F1D-65A7-4F1E-9CF3-89A2180894C8}" type="pres">
      <dgm:prSet presAssocID="{EEC94CA4-EA09-469F-90CD-D2A4602A99FB}" presName="childNode1" presStyleLbl="bgAcc1" presStyleIdx="2" presStyleCnt="3" custScaleX="117828" custScaleY="111553" custLinFactNeighborX="-6577" custLinFactNeighborY="496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4F66E82-D0F4-4404-A04D-191C93E3C483}" type="pres">
      <dgm:prSet presAssocID="{EEC94CA4-EA09-469F-90CD-D2A4602A99F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452AE44-09B8-4C01-8565-B9CEE63EFCB7}" type="pres">
      <dgm:prSet presAssocID="{EEC94CA4-EA09-469F-90CD-D2A4602A99FB}" presName="parentNode1" presStyleLbl="node1" presStyleIdx="2" presStyleCnt="3" custScaleY="117660" custLinFactY="20988" custLinFactNeighborX="-62299" custLinFactNeighborY="100000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sk-SK"/>
        </a:p>
      </dgm:t>
    </dgm:pt>
    <dgm:pt modelId="{870C6440-CD10-4205-A4F1-6FF7EB9737C6}" type="pres">
      <dgm:prSet presAssocID="{EEC94CA4-EA09-469F-90CD-D2A4602A99FB}" presName="connSite1" presStyleCnt="0"/>
      <dgm:spPr/>
    </dgm:pt>
  </dgm:ptLst>
  <dgm:cxnLst>
    <dgm:cxn modelId="{A3832160-3EE9-4254-A401-60569F587052}" type="presOf" srcId="{2B89FC45-404F-4879-BC02-1A6A871A3502}" destId="{77911A7A-8519-4E3D-8723-D7DADC4BF551}" srcOrd="1" destOrd="1" presId="urn:microsoft.com/office/officeart/2005/8/layout/hProcess4"/>
    <dgm:cxn modelId="{80B52AF1-A1FE-4705-9202-345800400BAD}" type="presOf" srcId="{C84E4ADC-B3B0-4F4C-9A14-B5BF73F9866A}" destId="{77911A7A-8519-4E3D-8723-D7DADC4BF551}" srcOrd="1" destOrd="0" presId="urn:microsoft.com/office/officeart/2005/8/layout/hProcess4"/>
    <dgm:cxn modelId="{9A87419B-B6FA-4718-AE5B-BFF9F6D22AC6}" type="presOf" srcId="{ACC393FC-BDC4-41EA-99D0-ACF8ADAD57BE}" destId="{94A1F85C-030D-4E01-8BAB-8C9A12442F22}" srcOrd="0" destOrd="4" presId="urn:microsoft.com/office/officeart/2005/8/layout/hProcess4"/>
    <dgm:cxn modelId="{64577801-776B-44E0-BA9D-126E3972826A}" type="presOf" srcId="{DF922F0E-B76F-49A1-BC2F-C55F7CCA9821}" destId="{02878F1D-65A7-4F1E-9CF3-89A2180894C8}" srcOrd="0" destOrd="0" presId="urn:microsoft.com/office/officeart/2005/8/layout/hProcess4"/>
    <dgm:cxn modelId="{F5E0A2EF-8D14-4329-A2CE-097B0F862F11}" srcId="{9BA5E13D-639F-49F3-8D84-380D717BC1E6}" destId="{2B89FC45-404F-4879-BC02-1A6A871A3502}" srcOrd="1" destOrd="0" parTransId="{B7C81C00-9098-47F2-98F1-C6087E4B8059}" sibTransId="{8FC49335-76A5-4F86-99B7-5B2B19256878}"/>
    <dgm:cxn modelId="{F3B44FDF-92D5-46B7-AE65-0C2E18E6B0B2}" type="presOf" srcId="{DF922F0E-B76F-49A1-BC2F-C55F7CCA9821}" destId="{C4F66E82-D0F4-4404-A04D-191C93E3C483}" srcOrd="1" destOrd="0" presId="urn:microsoft.com/office/officeart/2005/8/layout/hProcess4"/>
    <dgm:cxn modelId="{D6E202B3-77FE-481A-9734-64F75C52220A}" type="presOf" srcId="{C7FC92C1-7859-4AAE-8DF7-3428CC790633}" destId="{94A1F85C-030D-4E01-8BAB-8C9A12442F22}" srcOrd="0" destOrd="2" presId="urn:microsoft.com/office/officeart/2005/8/layout/hProcess4"/>
    <dgm:cxn modelId="{798EB9E6-E67C-4CD6-B28B-C3195D2D0631}" type="presOf" srcId="{C7FC92C1-7859-4AAE-8DF7-3428CC790633}" destId="{77911A7A-8519-4E3D-8723-D7DADC4BF551}" srcOrd="1" destOrd="2" presId="urn:microsoft.com/office/officeart/2005/8/layout/hProcess4"/>
    <dgm:cxn modelId="{F48F3C66-CAC7-4C4F-B9C1-11043C3B3D9B}" type="presOf" srcId="{E3E113B1-0317-4A82-BB78-3AB82FA654C1}" destId="{4A0695B1-7905-413C-83B3-6D9A7C0ED367}" srcOrd="0" destOrd="2" presId="urn:microsoft.com/office/officeart/2005/8/layout/hProcess4"/>
    <dgm:cxn modelId="{42D4055B-DBB5-4924-AACB-0B8912C57AE8}" srcId="{9BA5E13D-639F-49F3-8D84-380D717BC1E6}" destId="{C7FC92C1-7859-4AAE-8DF7-3428CC790633}" srcOrd="2" destOrd="0" parTransId="{B8266B6A-3F74-4478-9C8A-D0487D1B61B2}" sibTransId="{EB6563E2-20C5-4563-8F9B-9E2730AAF823}"/>
    <dgm:cxn modelId="{C3BA1C0E-7BAB-4C2F-ABCC-423AE5C51FC7}" type="presOf" srcId="{C84E4ADC-B3B0-4F4C-9A14-B5BF73F9866A}" destId="{94A1F85C-030D-4E01-8BAB-8C9A12442F22}" srcOrd="0" destOrd="0" presId="urn:microsoft.com/office/officeart/2005/8/layout/hProcess4"/>
    <dgm:cxn modelId="{AB210D1A-D967-43C8-A4D0-77B1BE2BF99A}" srcId="{AE482974-265E-4E05-8ACF-C4F7F6D9C90F}" destId="{04967D97-1A10-4D55-B222-D2690FB32890}" srcOrd="0" destOrd="0" parTransId="{D62C1A47-7246-412A-B571-6A46BFE622F4}" sibTransId="{8FB3F29A-461A-4C0F-9F34-FACE5D182515}"/>
    <dgm:cxn modelId="{277BF041-FA8C-4462-A9D1-9C0AFA221743}" type="presOf" srcId="{36632F37-3509-4560-A0D4-3D573A5D0082}" destId="{55DB4A90-AA12-4746-B923-A6F349128862}" srcOrd="1" destOrd="1" presId="urn:microsoft.com/office/officeart/2005/8/layout/hProcess4"/>
    <dgm:cxn modelId="{BCCB8CAB-9B87-4D64-86CC-290FF7E42E7B}" type="presOf" srcId="{187E64E2-C1B9-47EA-8EB4-8935982C5406}" destId="{94A1F85C-030D-4E01-8BAB-8C9A12442F22}" srcOrd="0" destOrd="5" presId="urn:microsoft.com/office/officeart/2005/8/layout/hProcess4"/>
    <dgm:cxn modelId="{A4BC6F9D-520A-4584-9BD3-B34A02FA11E6}" srcId="{04967D97-1A10-4D55-B222-D2690FB32890}" destId="{E3E113B1-0317-4A82-BB78-3AB82FA654C1}" srcOrd="2" destOrd="0" parTransId="{CFD575F2-560C-4BB2-A22C-F7E78288A165}" sibTransId="{FDC056A8-C7CD-4C2A-9BB1-890EF916ABD9}"/>
    <dgm:cxn modelId="{184F9482-07E5-47F3-9AD2-573F445B0D99}" type="presOf" srcId="{4FC4F2BB-ECFE-42E9-AB68-03A637A1B12D}" destId="{4A0695B1-7905-413C-83B3-6D9A7C0ED367}" srcOrd="0" destOrd="0" presId="urn:microsoft.com/office/officeart/2005/8/layout/hProcess4"/>
    <dgm:cxn modelId="{1BDFC9E3-8BFA-45CF-BA85-125E042CA3DE}" type="presOf" srcId="{36632F37-3509-4560-A0D4-3D573A5D0082}" destId="{4A0695B1-7905-413C-83B3-6D9A7C0ED367}" srcOrd="0" destOrd="1" presId="urn:microsoft.com/office/officeart/2005/8/layout/hProcess4"/>
    <dgm:cxn modelId="{01D82122-B358-4787-BE70-99AB8C6B253F}" type="presOf" srcId="{ACC393FC-BDC4-41EA-99D0-ACF8ADAD57BE}" destId="{77911A7A-8519-4E3D-8723-D7DADC4BF551}" srcOrd="1" destOrd="4" presId="urn:microsoft.com/office/officeart/2005/8/layout/hProcess4"/>
    <dgm:cxn modelId="{E62B6FFA-D2FD-4C34-B42B-3E04BD7E3C2C}" type="presOf" srcId="{2B89FC45-404F-4879-BC02-1A6A871A3502}" destId="{94A1F85C-030D-4E01-8BAB-8C9A12442F22}" srcOrd="0" destOrd="1" presId="urn:microsoft.com/office/officeart/2005/8/layout/hProcess4"/>
    <dgm:cxn modelId="{F7DE5582-47E5-44E5-AD90-58CE6DBE0861}" type="presOf" srcId="{8FB3F29A-461A-4C0F-9F34-FACE5D182515}" destId="{ED903A3F-5E52-4F8F-8F3F-89258D1B1FBC}" srcOrd="0" destOrd="0" presId="urn:microsoft.com/office/officeart/2005/8/layout/hProcess4"/>
    <dgm:cxn modelId="{4CAB3595-BE41-4DDE-946D-1016E323A446}" type="presOf" srcId="{9816A6C8-78E8-43D6-A86B-9E3040A05EB2}" destId="{77911A7A-8519-4E3D-8723-D7DADC4BF551}" srcOrd="1" destOrd="3" presId="urn:microsoft.com/office/officeart/2005/8/layout/hProcess4"/>
    <dgm:cxn modelId="{B7498D6E-B5E1-42B3-B012-680C39BD67FC}" type="presOf" srcId="{AE482974-265E-4E05-8ACF-C4F7F6D9C90F}" destId="{96E8C545-35C8-4E7A-8C30-D1294EE7576C}" srcOrd="0" destOrd="0" presId="urn:microsoft.com/office/officeart/2005/8/layout/hProcess4"/>
    <dgm:cxn modelId="{9C10C3EB-BE1D-4C9C-BBFB-E0D0F8F0C057}" srcId="{9BA5E13D-639F-49F3-8D84-380D717BC1E6}" destId="{9816A6C8-78E8-43D6-A86B-9E3040A05EB2}" srcOrd="3" destOrd="0" parTransId="{6CD6113A-EB4F-44A5-8C44-0153F4599D96}" sibTransId="{1D2E9C07-943B-43D5-AEEF-79F65398B24E}"/>
    <dgm:cxn modelId="{736F5B38-EC18-4AEC-B162-43C59CD13979}" type="presOf" srcId="{4FC4F2BB-ECFE-42E9-AB68-03A637A1B12D}" destId="{55DB4A90-AA12-4746-B923-A6F349128862}" srcOrd="1" destOrd="0" presId="urn:microsoft.com/office/officeart/2005/8/layout/hProcess4"/>
    <dgm:cxn modelId="{73A4052D-8E16-4E4C-B066-E4DB7A5DCAD7}" srcId="{9BA5E13D-639F-49F3-8D84-380D717BC1E6}" destId="{187E64E2-C1B9-47EA-8EB4-8935982C5406}" srcOrd="5" destOrd="0" parTransId="{E3FD33A4-DE51-478C-8B14-AD0DA7E58DAE}" sibTransId="{242F9DB1-B504-44B1-B46F-68A1D5B34DCD}"/>
    <dgm:cxn modelId="{4A9B094E-767B-4045-949B-619B980807E4}" srcId="{04967D97-1A10-4D55-B222-D2690FB32890}" destId="{4FC4F2BB-ECFE-42E9-AB68-03A637A1B12D}" srcOrd="0" destOrd="0" parTransId="{CCE14CE5-271F-4F02-A57A-D55828E560EA}" sibTransId="{8BCA2A2E-E725-489D-B3A2-F528EE4336DC}"/>
    <dgm:cxn modelId="{5A2D658C-94FB-4E89-93AF-E06674EBA292}" type="presOf" srcId="{9816A6C8-78E8-43D6-A86B-9E3040A05EB2}" destId="{94A1F85C-030D-4E01-8BAB-8C9A12442F22}" srcOrd="0" destOrd="3" presId="urn:microsoft.com/office/officeart/2005/8/layout/hProcess4"/>
    <dgm:cxn modelId="{955E8253-9930-4E9C-BEBE-C19F70646573}" srcId="{9BA5E13D-639F-49F3-8D84-380D717BC1E6}" destId="{ACC393FC-BDC4-41EA-99D0-ACF8ADAD57BE}" srcOrd="4" destOrd="0" parTransId="{F6369B1E-C136-4BA5-862E-BA4191584DA3}" sibTransId="{74AA658C-FC2D-4DF4-AA79-745C8A3CDF26}"/>
    <dgm:cxn modelId="{A85ADF28-2B9B-42D5-AD14-8734AF4ED2AA}" srcId="{04967D97-1A10-4D55-B222-D2690FB32890}" destId="{36632F37-3509-4560-A0D4-3D573A5D0082}" srcOrd="1" destOrd="0" parTransId="{6864BDAD-1F8F-4AEE-A8F4-66F15BBE611C}" sibTransId="{53C33365-4778-45C7-84B1-A4FC25B29EFF}"/>
    <dgm:cxn modelId="{D651FA4A-A086-47EA-A332-DB11777E95C9}" type="presOf" srcId="{E3E113B1-0317-4A82-BB78-3AB82FA654C1}" destId="{55DB4A90-AA12-4746-B923-A6F349128862}" srcOrd="1" destOrd="2" presId="urn:microsoft.com/office/officeart/2005/8/layout/hProcess4"/>
    <dgm:cxn modelId="{4A309090-F9B1-4817-8D1D-EBF26BE58738}" type="presOf" srcId="{EEC94CA4-EA09-469F-90CD-D2A4602A99FB}" destId="{0452AE44-09B8-4C01-8565-B9CEE63EFCB7}" srcOrd="0" destOrd="0" presId="urn:microsoft.com/office/officeart/2005/8/layout/hProcess4"/>
    <dgm:cxn modelId="{DF0DB70D-3F7B-453C-AE09-4910AB5962A4}" srcId="{AE482974-265E-4E05-8ACF-C4F7F6D9C90F}" destId="{EEC94CA4-EA09-469F-90CD-D2A4602A99FB}" srcOrd="2" destOrd="0" parTransId="{A5182792-20E5-47FA-87F7-4F76AD05986B}" sibTransId="{EBAD7570-CC4E-40FB-9F07-06B196135AE6}"/>
    <dgm:cxn modelId="{83799CDF-F467-4D88-AA6F-DC8E85B65AA4}" srcId="{AE482974-265E-4E05-8ACF-C4F7F6D9C90F}" destId="{9BA5E13D-639F-49F3-8D84-380D717BC1E6}" srcOrd="1" destOrd="0" parTransId="{018FAC27-F6C7-4171-ABA1-87EF0FF7B57A}" sibTransId="{2D56B42F-E028-49F2-8162-DC529BCD9062}"/>
    <dgm:cxn modelId="{CC6431E6-7E6D-453A-8FA7-73BBB4E2CE62}" type="presOf" srcId="{04967D97-1A10-4D55-B222-D2690FB32890}" destId="{1B412EBB-F720-445F-A7DE-0BBB8B9F2EB5}" srcOrd="0" destOrd="0" presId="urn:microsoft.com/office/officeart/2005/8/layout/hProcess4"/>
    <dgm:cxn modelId="{8AAB4E73-0525-4B03-8583-533C3D5BD53A}" srcId="{EEC94CA4-EA09-469F-90CD-D2A4602A99FB}" destId="{DF922F0E-B76F-49A1-BC2F-C55F7CCA9821}" srcOrd="0" destOrd="0" parTransId="{DC3412EA-C95A-4F5C-AAA7-B9C955A24319}" sibTransId="{333316A9-BC04-4776-A8A3-C73490ED7224}"/>
    <dgm:cxn modelId="{E4818C18-698A-4C3A-8B37-3D1756350BBE}" srcId="{9BA5E13D-639F-49F3-8D84-380D717BC1E6}" destId="{C84E4ADC-B3B0-4F4C-9A14-B5BF73F9866A}" srcOrd="0" destOrd="0" parTransId="{CEB9865A-7835-4A7B-9798-40EC4284F225}" sibTransId="{728B5AB7-EDDD-4A08-AC09-2A3976188F8A}"/>
    <dgm:cxn modelId="{8E4B03D0-D2D7-4614-887B-7C3C0BEA2DF0}" type="presOf" srcId="{2D56B42F-E028-49F2-8162-DC529BCD9062}" destId="{628FBCCA-97FB-425E-B801-A18139B8FCC1}" srcOrd="0" destOrd="0" presId="urn:microsoft.com/office/officeart/2005/8/layout/hProcess4"/>
    <dgm:cxn modelId="{A86D09BA-0AA9-4BB8-B675-3D4E17B28411}" type="presOf" srcId="{9BA5E13D-639F-49F3-8D84-380D717BC1E6}" destId="{F06E6EDD-4D84-4D31-919C-10B47E607845}" srcOrd="0" destOrd="0" presId="urn:microsoft.com/office/officeart/2005/8/layout/hProcess4"/>
    <dgm:cxn modelId="{1C442D42-9532-401D-8478-AB58DBD8A5BE}" type="presOf" srcId="{187E64E2-C1B9-47EA-8EB4-8935982C5406}" destId="{77911A7A-8519-4E3D-8723-D7DADC4BF551}" srcOrd="1" destOrd="5" presId="urn:microsoft.com/office/officeart/2005/8/layout/hProcess4"/>
    <dgm:cxn modelId="{295E2EA2-A055-4484-AC1E-E5A82B54AAE6}" type="presParOf" srcId="{96E8C545-35C8-4E7A-8C30-D1294EE7576C}" destId="{316F40A1-B5CC-4B7C-A918-DA9A069BCABC}" srcOrd="0" destOrd="0" presId="urn:microsoft.com/office/officeart/2005/8/layout/hProcess4"/>
    <dgm:cxn modelId="{F8711EB4-BA56-4B29-8A77-47CD1A14FD69}" type="presParOf" srcId="{96E8C545-35C8-4E7A-8C30-D1294EE7576C}" destId="{3D084CAE-9110-4491-9090-DDBCBD6C1934}" srcOrd="1" destOrd="0" presId="urn:microsoft.com/office/officeart/2005/8/layout/hProcess4"/>
    <dgm:cxn modelId="{2D692DCF-4A15-420C-A3A3-851649248886}" type="presParOf" srcId="{96E8C545-35C8-4E7A-8C30-D1294EE7576C}" destId="{12FF2471-2B58-46DA-9CF5-789214A76161}" srcOrd="2" destOrd="0" presId="urn:microsoft.com/office/officeart/2005/8/layout/hProcess4"/>
    <dgm:cxn modelId="{029A3D54-FCA0-483F-B467-8522C4DD86B0}" type="presParOf" srcId="{12FF2471-2B58-46DA-9CF5-789214A76161}" destId="{F5AA344E-4AE9-480C-ACE7-0C63FC95843D}" srcOrd="0" destOrd="0" presId="urn:microsoft.com/office/officeart/2005/8/layout/hProcess4"/>
    <dgm:cxn modelId="{667E4864-5CB6-4F24-BB10-A1EA329F42D0}" type="presParOf" srcId="{F5AA344E-4AE9-480C-ACE7-0C63FC95843D}" destId="{F7A4D56B-ACD7-4AD2-B3ED-C6384C38A1B2}" srcOrd="0" destOrd="0" presId="urn:microsoft.com/office/officeart/2005/8/layout/hProcess4"/>
    <dgm:cxn modelId="{465DBFB5-14EC-49CE-92AB-ABBE88CFF7CB}" type="presParOf" srcId="{F5AA344E-4AE9-480C-ACE7-0C63FC95843D}" destId="{4A0695B1-7905-413C-83B3-6D9A7C0ED367}" srcOrd="1" destOrd="0" presId="urn:microsoft.com/office/officeart/2005/8/layout/hProcess4"/>
    <dgm:cxn modelId="{7706809E-DA28-454B-8C35-8965FF51C43B}" type="presParOf" srcId="{F5AA344E-4AE9-480C-ACE7-0C63FC95843D}" destId="{55DB4A90-AA12-4746-B923-A6F349128862}" srcOrd="2" destOrd="0" presId="urn:microsoft.com/office/officeart/2005/8/layout/hProcess4"/>
    <dgm:cxn modelId="{AEA96ED5-AABE-4FA7-AAB6-BEE841A8D160}" type="presParOf" srcId="{F5AA344E-4AE9-480C-ACE7-0C63FC95843D}" destId="{1B412EBB-F720-445F-A7DE-0BBB8B9F2EB5}" srcOrd="3" destOrd="0" presId="urn:microsoft.com/office/officeart/2005/8/layout/hProcess4"/>
    <dgm:cxn modelId="{AA57182C-46EA-4CE0-9D97-50B3775D4F62}" type="presParOf" srcId="{F5AA344E-4AE9-480C-ACE7-0C63FC95843D}" destId="{8D43A2D6-D7AF-4B53-946A-989683CD3C46}" srcOrd="4" destOrd="0" presId="urn:microsoft.com/office/officeart/2005/8/layout/hProcess4"/>
    <dgm:cxn modelId="{DECE7182-1D67-4FE3-9DD7-31C8D2EBAE1C}" type="presParOf" srcId="{12FF2471-2B58-46DA-9CF5-789214A76161}" destId="{ED903A3F-5E52-4F8F-8F3F-89258D1B1FBC}" srcOrd="1" destOrd="0" presId="urn:microsoft.com/office/officeart/2005/8/layout/hProcess4"/>
    <dgm:cxn modelId="{DAE4BCE5-2519-48AE-9A40-61C3560DE19B}" type="presParOf" srcId="{12FF2471-2B58-46DA-9CF5-789214A76161}" destId="{B29F6363-1E7B-41DC-BD29-745799826C17}" srcOrd="2" destOrd="0" presId="urn:microsoft.com/office/officeart/2005/8/layout/hProcess4"/>
    <dgm:cxn modelId="{A1D346FD-49F4-4C9C-AD0D-E895F24E9D97}" type="presParOf" srcId="{B29F6363-1E7B-41DC-BD29-745799826C17}" destId="{46823F1F-80D3-407F-94F8-65366D350BD7}" srcOrd="0" destOrd="0" presId="urn:microsoft.com/office/officeart/2005/8/layout/hProcess4"/>
    <dgm:cxn modelId="{6C165A22-D91D-414F-802B-7B3AD4452684}" type="presParOf" srcId="{B29F6363-1E7B-41DC-BD29-745799826C17}" destId="{94A1F85C-030D-4E01-8BAB-8C9A12442F22}" srcOrd="1" destOrd="0" presId="urn:microsoft.com/office/officeart/2005/8/layout/hProcess4"/>
    <dgm:cxn modelId="{7B85C6E6-5E8C-45AC-B2A0-F9F7D40512D6}" type="presParOf" srcId="{B29F6363-1E7B-41DC-BD29-745799826C17}" destId="{77911A7A-8519-4E3D-8723-D7DADC4BF551}" srcOrd="2" destOrd="0" presId="urn:microsoft.com/office/officeart/2005/8/layout/hProcess4"/>
    <dgm:cxn modelId="{1C91F567-8708-4B08-B853-736D415D42EC}" type="presParOf" srcId="{B29F6363-1E7B-41DC-BD29-745799826C17}" destId="{F06E6EDD-4D84-4D31-919C-10B47E607845}" srcOrd="3" destOrd="0" presId="urn:microsoft.com/office/officeart/2005/8/layout/hProcess4"/>
    <dgm:cxn modelId="{F769225D-66D9-42E7-B3A7-BEF2BC847CE8}" type="presParOf" srcId="{B29F6363-1E7B-41DC-BD29-745799826C17}" destId="{E0B77535-DDBD-4CAD-9422-08A25AAF5D36}" srcOrd="4" destOrd="0" presId="urn:microsoft.com/office/officeart/2005/8/layout/hProcess4"/>
    <dgm:cxn modelId="{30F21F2B-B08F-427D-A992-6452FD14A0DE}" type="presParOf" srcId="{12FF2471-2B58-46DA-9CF5-789214A76161}" destId="{628FBCCA-97FB-425E-B801-A18139B8FCC1}" srcOrd="3" destOrd="0" presId="urn:microsoft.com/office/officeart/2005/8/layout/hProcess4"/>
    <dgm:cxn modelId="{1BDBC8C5-F435-4696-8BC6-AF7D7D76EE93}" type="presParOf" srcId="{12FF2471-2B58-46DA-9CF5-789214A76161}" destId="{BD1010CA-4A20-45F5-9776-7B5A61161C63}" srcOrd="4" destOrd="0" presId="urn:microsoft.com/office/officeart/2005/8/layout/hProcess4"/>
    <dgm:cxn modelId="{B9A29CFC-0273-457C-A2E3-C754631C7B1F}" type="presParOf" srcId="{BD1010CA-4A20-45F5-9776-7B5A61161C63}" destId="{FC01E8B6-DDA9-4593-81EF-82464160F4FA}" srcOrd="0" destOrd="0" presId="urn:microsoft.com/office/officeart/2005/8/layout/hProcess4"/>
    <dgm:cxn modelId="{4434F7AB-C3F1-41AB-A6AD-41F35673C572}" type="presParOf" srcId="{BD1010CA-4A20-45F5-9776-7B5A61161C63}" destId="{02878F1D-65A7-4F1E-9CF3-89A2180894C8}" srcOrd="1" destOrd="0" presId="urn:microsoft.com/office/officeart/2005/8/layout/hProcess4"/>
    <dgm:cxn modelId="{2D32996B-459B-4CB3-A5CE-49DB04DBFA5C}" type="presParOf" srcId="{BD1010CA-4A20-45F5-9776-7B5A61161C63}" destId="{C4F66E82-D0F4-4404-A04D-191C93E3C483}" srcOrd="2" destOrd="0" presId="urn:microsoft.com/office/officeart/2005/8/layout/hProcess4"/>
    <dgm:cxn modelId="{B099F49F-4BD5-40A2-B21E-6B07B5FC4D7B}" type="presParOf" srcId="{BD1010CA-4A20-45F5-9776-7B5A61161C63}" destId="{0452AE44-09B8-4C01-8565-B9CEE63EFCB7}" srcOrd="3" destOrd="0" presId="urn:microsoft.com/office/officeart/2005/8/layout/hProcess4"/>
    <dgm:cxn modelId="{07B4D9EB-CDA1-4284-8401-1FDC2C0C98D6}" type="presParOf" srcId="{BD1010CA-4A20-45F5-9776-7B5A61161C63}" destId="{870C6440-CD10-4205-A4F1-6FF7EB9737C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87128-1C44-4DE3-A5AA-5E1D082A23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1C1CD80-CDE3-4490-B04F-953DBFF90734}">
      <dgm:prSet phldrT="[Text]" custT="1"/>
      <dgm:spPr>
        <a:solidFill>
          <a:srgbClr val="F7994B"/>
        </a:solidFill>
      </dgm:spPr>
      <dgm:t>
        <a:bodyPr/>
        <a:lstStyle/>
        <a:p>
          <a:pPr algn="l"/>
          <a:r>
            <a:rPr lang="pl-PL" sz="1800" b="1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SCHOPNOSŤ UČENIA NIE JE </a:t>
          </a:r>
          <a:r>
            <a:rPr lang="sk-SK" sz="1800" b="1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PODMIENENÁ VEKOM,                                       ALE SOCIÁLNOU PRÍSLUŠNOSŤOU,                                               ZDRAVOTNÝM STAVOM A VZDELANÍM</a:t>
          </a:r>
          <a:endParaRPr lang="sk-SK" sz="1800" dirty="0">
            <a:solidFill>
              <a:srgbClr val="4D1C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AE945D-15F5-447F-A62D-0A73075F8B1A}" type="parTrans" cxnId="{C680AFA7-DFBC-4E7C-94F3-50E2BF942443}">
      <dgm:prSet/>
      <dgm:spPr/>
      <dgm:t>
        <a:bodyPr/>
        <a:lstStyle/>
        <a:p>
          <a:endParaRPr lang="sk-SK"/>
        </a:p>
      </dgm:t>
    </dgm:pt>
    <dgm:pt modelId="{EC5AC8F8-9F14-4FB8-92F0-9315A53A883E}" type="sibTrans" cxnId="{C680AFA7-DFBC-4E7C-94F3-50E2BF942443}">
      <dgm:prSet/>
      <dgm:spPr/>
      <dgm:t>
        <a:bodyPr/>
        <a:lstStyle/>
        <a:p>
          <a:endParaRPr lang="sk-SK"/>
        </a:p>
      </dgm:t>
    </dgm:pt>
    <dgm:pt modelId="{05B96B67-1233-444F-BB84-D67A0AC23C0A}">
      <dgm:prSet phldrT="[Text]" custT="1"/>
      <dgm:spPr>
        <a:solidFill>
          <a:srgbClr val="432003"/>
        </a:solidFill>
      </dgm:spPr>
      <dgm:t>
        <a:bodyPr/>
        <a:lstStyle/>
        <a:p>
          <a:r>
            <a:rPr lang="sk-SK" sz="2400" b="1" dirty="0" smtClean="0"/>
            <a:t>R O Z D I E L    J E  </a:t>
          </a:r>
        </a:p>
        <a:p>
          <a:r>
            <a:rPr lang="sk-SK" sz="2000" b="1" dirty="0" smtClean="0"/>
            <a:t> V POMALŠOM TEMPE                                                                    ČASTEJŠOM OPAKOVANÍ                                                                VYUŽÍVANÍ ŽIVOTNÝCH SKÚSENOSTÍ                                         PRI ZVLÁDANÍ UČEBNEJ LÁTKY                                                                                                  V SCHOPNOSTI APLIKOVAŤ TEÓRIU NA PRAX A RIEŠENÍ PRAXE V DÔSLEDKU EMPÍRIE     </a:t>
          </a:r>
          <a:endParaRPr lang="sk-SK" sz="2000" dirty="0"/>
        </a:p>
      </dgm:t>
    </dgm:pt>
    <dgm:pt modelId="{A8B64348-EA86-49C0-91B3-E03ADC44C87D}" type="parTrans" cxnId="{199AB6BB-E229-41BB-95CA-A0EC8F7A6FB9}">
      <dgm:prSet/>
      <dgm:spPr/>
      <dgm:t>
        <a:bodyPr/>
        <a:lstStyle/>
        <a:p>
          <a:endParaRPr lang="sk-SK"/>
        </a:p>
      </dgm:t>
    </dgm:pt>
    <dgm:pt modelId="{330475BB-6768-41A1-9E6B-4C9E8CC0B141}" type="sibTrans" cxnId="{199AB6BB-E229-41BB-95CA-A0EC8F7A6FB9}">
      <dgm:prSet/>
      <dgm:spPr/>
      <dgm:t>
        <a:bodyPr/>
        <a:lstStyle/>
        <a:p>
          <a:endParaRPr lang="sk-SK"/>
        </a:p>
      </dgm:t>
    </dgm:pt>
    <dgm:pt modelId="{82E4EB73-C404-4A0F-92A2-06D6C26960EF}">
      <dgm:prSet phldrT="[Text]"/>
      <dgm:spPr>
        <a:solidFill>
          <a:srgbClr val="4D1C1B"/>
        </a:solidFill>
      </dgm:spPr>
      <dgm:t>
        <a:bodyPr/>
        <a:lstStyle/>
        <a:p>
          <a:pPr algn="l"/>
          <a:r>
            <a:rPr lang="sk-SK" b="1" dirty="0" smtClean="0"/>
            <a:t>SENIOR JE SCHOPNÝ SI OSVOJOVAŤ NOVÉ VEDOMOSTI</a:t>
          </a:r>
          <a:endParaRPr lang="sk-SK" dirty="0"/>
        </a:p>
      </dgm:t>
    </dgm:pt>
    <dgm:pt modelId="{27E2D061-A795-410F-9AF9-7856B4866C8B}" type="parTrans" cxnId="{07FBC453-7FC5-453E-A637-A9A14365C27E}">
      <dgm:prSet/>
      <dgm:spPr/>
      <dgm:t>
        <a:bodyPr/>
        <a:lstStyle/>
        <a:p>
          <a:endParaRPr lang="sk-SK"/>
        </a:p>
      </dgm:t>
    </dgm:pt>
    <dgm:pt modelId="{459F4F7B-5287-4C64-9519-3024C0BA2070}" type="sibTrans" cxnId="{07FBC453-7FC5-453E-A637-A9A14365C27E}">
      <dgm:prSet/>
      <dgm:spPr/>
      <dgm:t>
        <a:bodyPr/>
        <a:lstStyle/>
        <a:p>
          <a:endParaRPr lang="sk-SK"/>
        </a:p>
      </dgm:t>
    </dgm:pt>
    <dgm:pt modelId="{839943C2-F43C-4ED9-9231-B4DFAE66FF97}" type="pres">
      <dgm:prSet presAssocID="{EA787128-1C44-4DE3-A5AA-5E1D082A238B}" presName="linearFlow" presStyleCnt="0">
        <dgm:presLayoutVars>
          <dgm:dir/>
          <dgm:resizeHandles val="exact"/>
        </dgm:presLayoutVars>
      </dgm:prSet>
      <dgm:spPr/>
    </dgm:pt>
    <dgm:pt modelId="{0BEE38CA-7E48-4617-A14F-6BE629E885F9}" type="pres">
      <dgm:prSet presAssocID="{F1C1CD80-CDE3-4490-B04F-953DBFF90734}" presName="composite" presStyleCnt="0"/>
      <dgm:spPr/>
    </dgm:pt>
    <dgm:pt modelId="{0F2912EF-FF40-4BEE-B3DB-A88841AC6AE4}" type="pres">
      <dgm:prSet presAssocID="{F1C1CD80-CDE3-4490-B04F-953DBFF90734}" presName="imgShp" presStyleLbl="fgImgPlace1" presStyleIdx="0" presStyleCnt="3" custScaleX="43065" custScaleY="51709" custLinFactX="203736" custLinFactNeighborX="300000" custLinFactNeighborY="10561"/>
      <dgm:spPr>
        <a:prstGeom prst="star6">
          <a:avLst/>
        </a:prstGeom>
        <a:solidFill>
          <a:srgbClr val="F7994B"/>
        </a:solidFill>
      </dgm:spPr>
    </dgm:pt>
    <dgm:pt modelId="{23143AEE-AEDF-4EB1-AC56-2D513F4B3188}" type="pres">
      <dgm:prSet presAssocID="{F1C1CD80-CDE3-4490-B04F-953DBFF90734}" presName="txShp" presStyleLbl="node1" presStyleIdx="0" presStyleCnt="3" custScaleX="127084" custScaleY="76136" custLinFactNeighborX="10977" custLinFactNeighborY="1419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D63AB4B-A86F-497A-B6D9-3AEE8EF7EDD3}" type="pres">
      <dgm:prSet presAssocID="{EC5AC8F8-9F14-4FB8-92F0-9315A53A883E}" presName="spacing" presStyleCnt="0"/>
      <dgm:spPr/>
    </dgm:pt>
    <dgm:pt modelId="{ED68A825-0779-4DDF-8766-D53802061089}" type="pres">
      <dgm:prSet presAssocID="{82E4EB73-C404-4A0F-92A2-06D6C26960EF}" presName="composite" presStyleCnt="0"/>
      <dgm:spPr/>
    </dgm:pt>
    <dgm:pt modelId="{4824793F-0C53-4365-8CC8-A9FD4F4B0F78}" type="pres">
      <dgm:prSet presAssocID="{82E4EB73-C404-4A0F-92A2-06D6C26960EF}" presName="imgShp" presStyleLbl="fgImgPlace1" presStyleIdx="1" presStyleCnt="3" custScaleX="42250" custScaleY="52093" custLinFactX="19522" custLinFactNeighborX="100000" custLinFactNeighborY="16672"/>
      <dgm:spPr>
        <a:prstGeom prst="irregularSeal1">
          <a:avLst/>
        </a:prstGeom>
        <a:solidFill>
          <a:srgbClr val="642F04"/>
        </a:solidFill>
      </dgm:spPr>
    </dgm:pt>
    <dgm:pt modelId="{0A5855F7-E2D4-41B8-BB14-E45E6CDB2BAB}" type="pres">
      <dgm:prSet presAssocID="{82E4EB73-C404-4A0F-92A2-06D6C26960EF}" presName="txShp" presStyleLbl="node1" presStyleIdx="1" presStyleCnt="3" custScaleY="55594" custLinFactNeighborX="22644" custLinFactNeighborY="-502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C368E1-DC50-41D2-B422-41FB623A5F20}" type="pres">
      <dgm:prSet presAssocID="{459F4F7B-5287-4C64-9519-3024C0BA2070}" presName="spacing" presStyleCnt="0"/>
      <dgm:spPr/>
    </dgm:pt>
    <dgm:pt modelId="{B28C7661-30DA-43FB-AAC9-CCF3E2DC389D}" type="pres">
      <dgm:prSet presAssocID="{05B96B67-1233-444F-BB84-D67A0AC23C0A}" presName="composite" presStyleCnt="0"/>
      <dgm:spPr/>
    </dgm:pt>
    <dgm:pt modelId="{D7D2F324-3C55-4404-B978-C7486B36DD11}" type="pres">
      <dgm:prSet presAssocID="{05B96B67-1233-444F-BB84-D67A0AC23C0A}" presName="imgShp" presStyleLbl="fgImgPlace1" presStyleIdx="2" presStyleCnt="3" custLinFactX="200000" custLinFactNeighborX="257734" custLinFactNeighborY="-89106"/>
      <dgm:spPr>
        <a:prstGeom prst="sun">
          <a:avLst/>
        </a:prstGeom>
        <a:solidFill>
          <a:srgbClr val="432003"/>
        </a:solidFill>
      </dgm:spPr>
    </dgm:pt>
    <dgm:pt modelId="{D526A34C-FCBD-4760-A7A9-6030A22F1F24}" type="pres">
      <dgm:prSet presAssocID="{05B96B67-1233-444F-BB84-D67A0AC23C0A}" presName="txShp" presStyleLbl="node1" presStyleIdx="2" presStyleCnt="3" custScaleX="144452" custScaleY="196740" custLinFactNeighborX="16769" custLinFactNeighborY="-2415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A5C55FF-4049-489C-9740-A93DB00C59AC}" type="presOf" srcId="{05B96B67-1233-444F-BB84-D67A0AC23C0A}" destId="{D526A34C-FCBD-4760-A7A9-6030A22F1F24}" srcOrd="0" destOrd="0" presId="urn:microsoft.com/office/officeart/2005/8/layout/vList3"/>
    <dgm:cxn modelId="{199AB6BB-E229-41BB-95CA-A0EC8F7A6FB9}" srcId="{EA787128-1C44-4DE3-A5AA-5E1D082A238B}" destId="{05B96B67-1233-444F-BB84-D67A0AC23C0A}" srcOrd="2" destOrd="0" parTransId="{A8B64348-EA86-49C0-91B3-E03ADC44C87D}" sibTransId="{330475BB-6768-41A1-9E6B-4C9E8CC0B141}"/>
    <dgm:cxn modelId="{F557DE46-4DB7-4FBE-950F-3EA1D4A8FBFE}" type="presOf" srcId="{82E4EB73-C404-4A0F-92A2-06D6C26960EF}" destId="{0A5855F7-E2D4-41B8-BB14-E45E6CDB2BAB}" srcOrd="0" destOrd="0" presId="urn:microsoft.com/office/officeart/2005/8/layout/vList3"/>
    <dgm:cxn modelId="{C680AFA7-DFBC-4E7C-94F3-50E2BF942443}" srcId="{EA787128-1C44-4DE3-A5AA-5E1D082A238B}" destId="{F1C1CD80-CDE3-4490-B04F-953DBFF90734}" srcOrd="0" destOrd="0" parTransId="{38AE945D-15F5-447F-A62D-0A73075F8B1A}" sibTransId="{EC5AC8F8-9F14-4FB8-92F0-9315A53A883E}"/>
    <dgm:cxn modelId="{07FBC453-7FC5-453E-A637-A9A14365C27E}" srcId="{EA787128-1C44-4DE3-A5AA-5E1D082A238B}" destId="{82E4EB73-C404-4A0F-92A2-06D6C26960EF}" srcOrd="1" destOrd="0" parTransId="{27E2D061-A795-410F-9AF9-7856B4866C8B}" sibTransId="{459F4F7B-5287-4C64-9519-3024C0BA2070}"/>
    <dgm:cxn modelId="{5600C9E0-7C3C-4AF5-B174-E3B122649766}" type="presOf" srcId="{EA787128-1C44-4DE3-A5AA-5E1D082A238B}" destId="{839943C2-F43C-4ED9-9231-B4DFAE66FF97}" srcOrd="0" destOrd="0" presId="urn:microsoft.com/office/officeart/2005/8/layout/vList3"/>
    <dgm:cxn modelId="{400A1DB8-5737-4A19-A141-41BCC5A9FCBD}" type="presOf" srcId="{F1C1CD80-CDE3-4490-B04F-953DBFF90734}" destId="{23143AEE-AEDF-4EB1-AC56-2D513F4B3188}" srcOrd="0" destOrd="0" presId="urn:microsoft.com/office/officeart/2005/8/layout/vList3"/>
    <dgm:cxn modelId="{4FE28E31-FC4A-404E-AF60-16E3C501B01D}" type="presParOf" srcId="{839943C2-F43C-4ED9-9231-B4DFAE66FF97}" destId="{0BEE38CA-7E48-4617-A14F-6BE629E885F9}" srcOrd="0" destOrd="0" presId="urn:microsoft.com/office/officeart/2005/8/layout/vList3"/>
    <dgm:cxn modelId="{634C8506-507F-440E-9327-8C569AE00DEE}" type="presParOf" srcId="{0BEE38CA-7E48-4617-A14F-6BE629E885F9}" destId="{0F2912EF-FF40-4BEE-B3DB-A88841AC6AE4}" srcOrd="0" destOrd="0" presId="urn:microsoft.com/office/officeart/2005/8/layout/vList3"/>
    <dgm:cxn modelId="{3C4E6872-D44A-46F9-B0F6-A710EB518063}" type="presParOf" srcId="{0BEE38CA-7E48-4617-A14F-6BE629E885F9}" destId="{23143AEE-AEDF-4EB1-AC56-2D513F4B3188}" srcOrd="1" destOrd="0" presId="urn:microsoft.com/office/officeart/2005/8/layout/vList3"/>
    <dgm:cxn modelId="{18D7262A-89C4-4874-B1D4-A1D435F878DF}" type="presParOf" srcId="{839943C2-F43C-4ED9-9231-B4DFAE66FF97}" destId="{8D63AB4B-A86F-497A-B6D9-3AEE8EF7EDD3}" srcOrd="1" destOrd="0" presId="urn:microsoft.com/office/officeart/2005/8/layout/vList3"/>
    <dgm:cxn modelId="{A5DEBA62-4651-440E-B48E-28E9A4CFB0B9}" type="presParOf" srcId="{839943C2-F43C-4ED9-9231-B4DFAE66FF97}" destId="{ED68A825-0779-4DDF-8766-D53802061089}" srcOrd="2" destOrd="0" presId="urn:microsoft.com/office/officeart/2005/8/layout/vList3"/>
    <dgm:cxn modelId="{246C1BC2-392F-4073-BCC7-78131F38EE7E}" type="presParOf" srcId="{ED68A825-0779-4DDF-8766-D53802061089}" destId="{4824793F-0C53-4365-8CC8-A9FD4F4B0F78}" srcOrd="0" destOrd="0" presId="urn:microsoft.com/office/officeart/2005/8/layout/vList3"/>
    <dgm:cxn modelId="{2603AF87-2D02-4C38-B40D-8DEE6D5BD463}" type="presParOf" srcId="{ED68A825-0779-4DDF-8766-D53802061089}" destId="{0A5855F7-E2D4-41B8-BB14-E45E6CDB2BAB}" srcOrd="1" destOrd="0" presId="urn:microsoft.com/office/officeart/2005/8/layout/vList3"/>
    <dgm:cxn modelId="{25C84DC0-A7C1-41B6-9D06-36C22A68AA9B}" type="presParOf" srcId="{839943C2-F43C-4ED9-9231-B4DFAE66FF97}" destId="{5BC368E1-DC50-41D2-B422-41FB623A5F20}" srcOrd="3" destOrd="0" presId="urn:microsoft.com/office/officeart/2005/8/layout/vList3"/>
    <dgm:cxn modelId="{0D07E0A6-B5EC-4A6E-951A-BFB32ADD940D}" type="presParOf" srcId="{839943C2-F43C-4ED9-9231-B4DFAE66FF97}" destId="{B28C7661-30DA-43FB-AAC9-CCF3E2DC389D}" srcOrd="4" destOrd="0" presId="urn:microsoft.com/office/officeart/2005/8/layout/vList3"/>
    <dgm:cxn modelId="{806A77BA-8215-4E95-901E-7AFC94016A67}" type="presParOf" srcId="{B28C7661-30DA-43FB-AAC9-CCF3E2DC389D}" destId="{D7D2F324-3C55-4404-B978-C7486B36DD11}" srcOrd="0" destOrd="0" presId="urn:microsoft.com/office/officeart/2005/8/layout/vList3"/>
    <dgm:cxn modelId="{EC5197BF-C022-432A-9717-DC288D1E6D34}" type="presParOf" srcId="{B28C7661-30DA-43FB-AAC9-CCF3E2DC389D}" destId="{D526A34C-FCBD-4760-A7A9-6030A22F1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87128-1C44-4DE3-A5AA-5E1D082A23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1C1CD80-CDE3-4490-B04F-953DBFF90734}">
      <dgm:prSet phldrT="[Text]" custT="1"/>
      <dgm:spPr>
        <a:solidFill>
          <a:srgbClr val="F7994B"/>
        </a:solidFill>
      </dgm:spPr>
      <dgm:t>
        <a:bodyPr/>
        <a:lstStyle/>
        <a:p>
          <a:pPr algn="l"/>
          <a:r>
            <a:rPr lang="sk-SK" sz="1800" b="1" dirty="0" smtClean="0">
              <a:solidFill>
                <a:srgbClr val="5428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špecifický vecný záujem,                                                                                                                                                                    štúdium predmetu, na ktorý mu nezostal predtým čas,                                       vyrovnanie deficitu vo vzdelaní,                                                                                                           želanie uchovať si duševnú sviežosť,                                                                            potreba komunikácie,                                                                                                                          získanie prestíže, potreba sebareflexie, a i.</a:t>
          </a:r>
          <a:endParaRPr lang="sk-SK" sz="1800" dirty="0">
            <a:solidFill>
              <a:srgbClr val="54280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AE945D-15F5-447F-A62D-0A73075F8B1A}" type="parTrans" cxnId="{C680AFA7-DFBC-4E7C-94F3-50E2BF942443}">
      <dgm:prSet/>
      <dgm:spPr/>
      <dgm:t>
        <a:bodyPr/>
        <a:lstStyle/>
        <a:p>
          <a:endParaRPr lang="sk-SK"/>
        </a:p>
      </dgm:t>
    </dgm:pt>
    <dgm:pt modelId="{EC5AC8F8-9F14-4FB8-92F0-9315A53A883E}" type="sibTrans" cxnId="{C680AFA7-DFBC-4E7C-94F3-50E2BF942443}">
      <dgm:prSet/>
      <dgm:spPr/>
      <dgm:t>
        <a:bodyPr/>
        <a:lstStyle/>
        <a:p>
          <a:endParaRPr lang="sk-SK"/>
        </a:p>
      </dgm:t>
    </dgm:pt>
    <dgm:pt modelId="{05B96B67-1233-444F-BB84-D67A0AC23C0A}">
      <dgm:prSet phldrT="[Text]" custT="1"/>
      <dgm:spPr>
        <a:solidFill>
          <a:srgbClr val="432003"/>
        </a:solidFill>
      </dgm:spPr>
      <dgm:t>
        <a:bodyPr/>
        <a:lstStyle/>
        <a:p>
          <a:pPr algn="l"/>
          <a:r>
            <a:rPr lang="sk-SK" sz="1400" b="1" dirty="0" smtClean="0"/>
            <a:t>		</a:t>
          </a:r>
          <a:r>
            <a:rPr lang="sk-SK" sz="1350" b="1" dirty="0" smtClean="0"/>
            <a:t>UNIVERZITY A AKADÉMIE TRETIEHO VEKU;</a:t>
          </a:r>
        </a:p>
        <a:p>
          <a:pPr algn="l"/>
          <a:r>
            <a:rPr lang="sk-SK" sz="1350" b="1" dirty="0" smtClean="0"/>
            <a:t>		AKADÉMIE VZDELÁVANIA;  </a:t>
          </a:r>
        </a:p>
        <a:p>
          <a:pPr algn="l"/>
          <a:r>
            <a:rPr lang="sk-SK" sz="1350" b="1" dirty="0" smtClean="0"/>
            <a:t>		KLUBY DÔCHODCOV A DENNÉ CENTRÁ;</a:t>
          </a:r>
        </a:p>
        <a:p>
          <a:pPr algn="l"/>
          <a:r>
            <a:rPr lang="sk-SK" sz="1350" b="1" dirty="0" smtClean="0"/>
            <a:t>		EDUKAČNÉ AKTIVITY VEREJNÝCH KNIŽNÍC; </a:t>
          </a:r>
        </a:p>
        <a:p>
          <a:pPr algn="l"/>
          <a:r>
            <a:rPr lang="sk-SK" sz="1350" b="1" dirty="0" smtClean="0"/>
            <a:t>		 POZNÁVACO-VZDELÁVACIE ZÁJAZDY PRE SENIOROV; </a:t>
          </a:r>
        </a:p>
        <a:p>
          <a:pPr algn="l"/>
          <a:r>
            <a:rPr lang="sk-SK" sz="1350" b="1" dirty="0" smtClean="0"/>
            <a:t>		RIADENÉ SEBAEDUKAČNÉ PROGRAMY PRE </a:t>
          </a:r>
          <a:r>
            <a:rPr lang="pl-PL" sz="1350" b="1" dirty="0" smtClean="0"/>
            <a:t>SENIOROV;</a:t>
          </a:r>
        </a:p>
        <a:p>
          <a:pPr algn="l"/>
          <a:r>
            <a:rPr lang="pl-PL" sz="1350" b="1" dirty="0" smtClean="0"/>
            <a:t>		 PROGRAMY PRÍPRAVY NA STAROBU A STARNUTIE, </a:t>
          </a:r>
        </a:p>
        <a:p>
          <a:pPr algn="l"/>
          <a:r>
            <a:rPr lang="pl-PL" sz="1350" b="1" dirty="0" smtClean="0"/>
            <a:t>		TRÉNINGY </a:t>
          </a:r>
          <a:r>
            <a:rPr lang="sk-SK" sz="1350" b="1" dirty="0" smtClean="0"/>
            <a:t>PAMÄTI A INÉ.</a:t>
          </a:r>
          <a:endParaRPr lang="sk-SK" sz="1350" dirty="0"/>
        </a:p>
      </dgm:t>
    </dgm:pt>
    <dgm:pt modelId="{A8B64348-EA86-49C0-91B3-E03ADC44C87D}" type="parTrans" cxnId="{199AB6BB-E229-41BB-95CA-A0EC8F7A6FB9}">
      <dgm:prSet/>
      <dgm:spPr/>
      <dgm:t>
        <a:bodyPr/>
        <a:lstStyle/>
        <a:p>
          <a:endParaRPr lang="sk-SK"/>
        </a:p>
      </dgm:t>
    </dgm:pt>
    <dgm:pt modelId="{330475BB-6768-41A1-9E6B-4C9E8CC0B141}" type="sibTrans" cxnId="{199AB6BB-E229-41BB-95CA-A0EC8F7A6FB9}">
      <dgm:prSet/>
      <dgm:spPr/>
      <dgm:t>
        <a:bodyPr/>
        <a:lstStyle/>
        <a:p>
          <a:endParaRPr lang="sk-SK"/>
        </a:p>
      </dgm:t>
    </dgm:pt>
    <dgm:pt modelId="{82E4EB73-C404-4A0F-92A2-06D6C26960EF}">
      <dgm:prSet phldrT="[Text]" custT="1"/>
      <dgm:spPr>
        <a:solidFill>
          <a:srgbClr val="1D0E01"/>
        </a:solidFill>
      </dgm:spPr>
      <dgm:t>
        <a:bodyPr/>
        <a:lstStyle/>
        <a:p>
          <a:pPr algn="l"/>
          <a:r>
            <a:rPr lang="sk-SK" sz="1600" b="1" dirty="0" smtClean="0"/>
            <a:t>PREDMETY</a:t>
          </a:r>
          <a:r>
            <a:rPr lang="sk-SK" sz="1400" b="1" dirty="0" smtClean="0"/>
            <a:t> </a:t>
          </a:r>
          <a:r>
            <a:rPr lang="sk-SK" sz="1800" b="1" dirty="0" smtClean="0"/>
            <a:t>– starnutie, právne otázky, sociálna problematika, politika, umenie dejiny, jazyky</a:t>
          </a:r>
          <a:endParaRPr lang="sk-SK" sz="1800" dirty="0"/>
        </a:p>
      </dgm:t>
    </dgm:pt>
    <dgm:pt modelId="{27E2D061-A795-410F-9AF9-7856B4866C8B}" type="parTrans" cxnId="{07FBC453-7FC5-453E-A637-A9A14365C27E}">
      <dgm:prSet/>
      <dgm:spPr/>
      <dgm:t>
        <a:bodyPr/>
        <a:lstStyle/>
        <a:p>
          <a:endParaRPr lang="sk-SK"/>
        </a:p>
      </dgm:t>
    </dgm:pt>
    <dgm:pt modelId="{459F4F7B-5287-4C64-9519-3024C0BA2070}" type="sibTrans" cxnId="{07FBC453-7FC5-453E-A637-A9A14365C27E}">
      <dgm:prSet/>
      <dgm:spPr/>
      <dgm:t>
        <a:bodyPr/>
        <a:lstStyle/>
        <a:p>
          <a:endParaRPr lang="sk-SK"/>
        </a:p>
      </dgm:t>
    </dgm:pt>
    <dgm:pt modelId="{839943C2-F43C-4ED9-9231-B4DFAE66FF97}" type="pres">
      <dgm:prSet presAssocID="{EA787128-1C44-4DE3-A5AA-5E1D082A238B}" presName="linearFlow" presStyleCnt="0">
        <dgm:presLayoutVars>
          <dgm:dir/>
          <dgm:resizeHandles val="exact"/>
        </dgm:presLayoutVars>
      </dgm:prSet>
      <dgm:spPr/>
    </dgm:pt>
    <dgm:pt modelId="{0BEE38CA-7E48-4617-A14F-6BE629E885F9}" type="pres">
      <dgm:prSet presAssocID="{F1C1CD80-CDE3-4490-B04F-953DBFF90734}" presName="composite" presStyleCnt="0"/>
      <dgm:spPr/>
    </dgm:pt>
    <dgm:pt modelId="{0F2912EF-FF40-4BEE-B3DB-A88841AC6AE4}" type="pres">
      <dgm:prSet presAssocID="{F1C1CD80-CDE3-4490-B04F-953DBFF90734}" presName="imgShp" presStyleLbl="fgImgPlace1" presStyleIdx="0" presStyleCnt="3" custScaleX="91064" custScaleY="98096" custLinFactX="361049" custLinFactNeighborX="400000" custLinFactNeighborY="-67212"/>
      <dgm:spPr>
        <a:prstGeom prst="star6">
          <a:avLst/>
        </a:prstGeom>
        <a:solidFill>
          <a:srgbClr val="F7994B"/>
        </a:solidFill>
      </dgm:spPr>
    </dgm:pt>
    <dgm:pt modelId="{23143AEE-AEDF-4EB1-AC56-2D513F4B3188}" type="pres">
      <dgm:prSet presAssocID="{F1C1CD80-CDE3-4490-B04F-953DBFF90734}" presName="txShp" presStyleLbl="node1" presStyleIdx="0" presStyleCnt="3" custScaleX="127084" custScaleY="197046" custLinFactNeighborX="10977" custLinFactNeighborY="1756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D63AB4B-A86F-497A-B6D9-3AEE8EF7EDD3}" type="pres">
      <dgm:prSet presAssocID="{EC5AC8F8-9F14-4FB8-92F0-9315A53A883E}" presName="spacing" presStyleCnt="0"/>
      <dgm:spPr/>
    </dgm:pt>
    <dgm:pt modelId="{ED68A825-0779-4DDF-8766-D53802061089}" type="pres">
      <dgm:prSet presAssocID="{82E4EB73-C404-4A0F-92A2-06D6C26960EF}" presName="composite" presStyleCnt="0"/>
      <dgm:spPr/>
    </dgm:pt>
    <dgm:pt modelId="{4824793F-0C53-4365-8CC8-A9FD4F4B0F78}" type="pres">
      <dgm:prSet presAssocID="{82E4EB73-C404-4A0F-92A2-06D6C26960EF}" presName="imgShp" presStyleLbl="fgImgPlace1" presStyleIdx="1" presStyleCnt="3" custScaleX="42250" custScaleY="52093" custLinFactNeighborX="74719" custLinFactNeighborY="-8336"/>
      <dgm:spPr>
        <a:prstGeom prst="irregularSeal1">
          <a:avLst/>
        </a:prstGeom>
        <a:solidFill>
          <a:srgbClr val="1D0E01"/>
        </a:solidFill>
      </dgm:spPr>
    </dgm:pt>
    <dgm:pt modelId="{0A5855F7-E2D4-41B8-BB14-E45E6CDB2BAB}" type="pres">
      <dgm:prSet presAssocID="{82E4EB73-C404-4A0F-92A2-06D6C26960EF}" presName="txShp" presStyleLbl="node1" presStyleIdx="1" presStyleCnt="3" custScaleX="113307" custScaleY="73734" custLinFactNeighborX="17396" custLinFactNeighborY="-634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C368E1-DC50-41D2-B422-41FB623A5F20}" type="pres">
      <dgm:prSet presAssocID="{459F4F7B-5287-4C64-9519-3024C0BA2070}" presName="spacing" presStyleCnt="0"/>
      <dgm:spPr/>
    </dgm:pt>
    <dgm:pt modelId="{B28C7661-30DA-43FB-AAC9-CCF3E2DC389D}" type="pres">
      <dgm:prSet presAssocID="{05B96B67-1233-444F-BB84-D67A0AC23C0A}" presName="composite" presStyleCnt="0"/>
      <dgm:spPr/>
    </dgm:pt>
    <dgm:pt modelId="{D7D2F324-3C55-4404-B978-C7486B36DD11}" type="pres">
      <dgm:prSet presAssocID="{05B96B67-1233-444F-BB84-D67A0AC23C0A}" presName="imgShp" presStyleLbl="fgImgPlace1" presStyleIdx="2" presStyleCnt="3" custLinFactNeighborX="12798" custLinFactNeighborY="-18931"/>
      <dgm:spPr>
        <a:prstGeom prst="sun">
          <a:avLst/>
        </a:prstGeom>
        <a:solidFill>
          <a:srgbClr val="432003"/>
        </a:solidFill>
      </dgm:spPr>
    </dgm:pt>
    <dgm:pt modelId="{D526A34C-FCBD-4760-A7A9-6030A22F1F24}" type="pres">
      <dgm:prSet presAssocID="{05B96B67-1233-444F-BB84-D67A0AC23C0A}" presName="txShp" presStyleLbl="node1" presStyleIdx="2" presStyleCnt="3" custScaleX="144452" custScaleY="269491" custLinFactNeighborX="3692" custLinFactNeighborY="-128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7343232-FF41-452F-B4F0-190736E80991}" type="presOf" srcId="{82E4EB73-C404-4A0F-92A2-06D6C26960EF}" destId="{0A5855F7-E2D4-41B8-BB14-E45E6CDB2BAB}" srcOrd="0" destOrd="0" presId="urn:microsoft.com/office/officeart/2005/8/layout/vList3"/>
    <dgm:cxn modelId="{199AB6BB-E229-41BB-95CA-A0EC8F7A6FB9}" srcId="{EA787128-1C44-4DE3-A5AA-5E1D082A238B}" destId="{05B96B67-1233-444F-BB84-D67A0AC23C0A}" srcOrd="2" destOrd="0" parTransId="{A8B64348-EA86-49C0-91B3-E03ADC44C87D}" sibTransId="{330475BB-6768-41A1-9E6B-4C9E8CC0B141}"/>
    <dgm:cxn modelId="{362354BC-17E7-4CF1-9623-02105A687D32}" type="presOf" srcId="{EA787128-1C44-4DE3-A5AA-5E1D082A238B}" destId="{839943C2-F43C-4ED9-9231-B4DFAE66FF97}" srcOrd="0" destOrd="0" presId="urn:microsoft.com/office/officeart/2005/8/layout/vList3"/>
    <dgm:cxn modelId="{C680AFA7-DFBC-4E7C-94F3-50E2BF942443}" srcId="{EA787128-1C44-4DE3-A5AA-5E1D082A238B}" destId="{F1C1CD80-CDE3-4490-B04F-953DBFF90734}" srcOrd="0" destOrd="0" parTransId="{38AE945D-15F5-447F-A62D-0A73075F8B1A}" sibTransId="{EC5AC8F8-9F14-4FB8-92F0-9315A53A883E}"/>
    <dgm:cxn modelId="{E5E7D172-4323-4C96-8CBF-A096CD480C36}" type="presOf" srcId="{F1C1CD80-CDE3-4490-B04F-953DBFF90734}" destId="{23143AEE-AEDF-4EB1-AC56-2D513F4B3188}" srcOrd="0" destOrd="0" presId="urn:microsoft.com/office/officeart/2005/8/layout/vList3"/>
    <dgm:cxn modelId="{07FBC453-7FC5-453E-A637-A9A14365C27E}" srcId="{EA787128-1C44-4DE3-A5AA-5E1D082A238B}" destId="{82E4EB73-C404-4A0F-92A2-06D6C26960EF}" srcOrd="1" destOrd="0" parTransId="{27E2D061-A795-410F-9AF9-7856B4866C8B}" sibTransId="{459F4F7B-5287-4C64-9519-3024C0BA2070}"/>
    <dgm:cxn modelId="{DA867F27-0FB3-4965-BACD-59D575D28AD3}" type="presOf" srcId="{05B96B67-1233-444F-BB84-D67A0AC23C0A}" destId="{D526A34C-FCBD-4760-A7A9-6030A22F1F24}" srcOrd="0" destOrd="0" presId="urn:microsoft.com/office/officeart/2005/8/layout/vList3"/>
    <dgm:cxn modelId="{EDAE4776-D401-4584-8AB2-ACDE7AB7ECB9}" type="presParOf" srcId="{839943C2-F43C-4ED9-9231-B4DFAE66FF97}" destId="{0BEE38CA-7E48-4617-A14F-6BE629E885F9}" srcOrd="0" destOrd="0" presId="urn:microsoft.com/office/officeart/2005/8/layout/vList3"/>
    <dgm:cxn modelId="{33FC2E64-C5A3-426D-A325-96D587C70422}" type="presParOf" srcId="{0BEE38CA-7E48-4617-A14F-6BE629E885F9}" destId="{0F2912EF-FF40-4BEE-B3DB-A88841AC6AE4}" srcOrd="0" destOrd="0" presId="urn:microsoft.com/office/officeart/2005/8/layout/vList3"/>
    <dgm:cxn modelId="{3A602651-79C5-4794-A35D-A1362FFF523B}" type="presParOf" srcId="{0BEE38CA-7E48-4617-A14F-6BE629E885F9}" destId="{23143AEE-AEDF-4EB1-AC56-2D513F4B3188}" srcOrd="1" destOrd="0" presId="urn:microsoft.com/office/officeart/2005/8/layout/vList3"/>
    <dgm:cxn modelId="{874C0B87-9362-43F1-A2AB-89EEDCDFB52D}" type="presParOf" srcId="{839943C2-F43C-4ED9-9231-B4DFAE66FF97}" destId="{8D63AB4B-A86F-497A-B6D9-3AEE8EF7EDD3}" srcOrd="1" destOrd="0" presId="urn:microsoft.com/office/officeart/2005/8/layout/vList3"/>
    <dgm:cxn modelId="{5D1FB4DE-54BF-4204-953E-88EED4B803BF}" type="presParOf" srcId="{839943C2-F43C-4ED9-9231-B4DFAE66FF97}" destId="{ED68A825-0779-4DDF-8766-D53802061089}" srcOrd="2" destOrd="0" presId="urn:microsoft.com/office/officeart/2005/8/layout/vList3"/>
    <dgm:cxn modelId="{40240B81-12FF-42C5-A2A0-F60C46EBE735}" type="presParOf" srcId="{ED68A825-0779-4DDF-8766-D53802061089}" destId="{4824793F-0C53-4365-8CC8-A9FD4F4B0F78}" srcOrd="0" destOrd="0" presId="urn:microsoft.com/office/officeart/2005/8/layout/vList3"/>
    <dgm:cxn modelId="{CFC9ED02-35A6-4931-B772-1D9934115460}" type="presParOf" srcId="{ED68A825-0779-4DDF-8766-D53802061089}" destId="{0A5855F7-E2D4-41B8-BB14-E45E6CDB2BAB}" srcOrd="1" destOrd="0" presId="urn:microsoft.com/office/officeart/2005/8/layout/vList3"/>
    <dgm:cxn modelId="{31354B86-D5A3-4062-8542-0DA47C249C1F}" type="presParOf" srcId="{839943C2-F43C-4ED9-9231-B4DFAE66FF97}" destId="{5BC368E1-DC50-41D2-B422-41FB623A5F20}" srcOrd="3" destOrd="0" presId="urn:microsoft.com/office/officeart/2005/8/layout/vList3"/>
    <dgm:cxn modelId="{70466B4B-67E6-4B81-97F4-1D8AB7BFDB7E}" type="presParOf" srcId="{839943C2-F43C-4ED9-9231-B4DFAE66FF97}" destId="{B28C7661-30DA-43FB-AAC9-CCF3E2DC389D}" srcOrd="4" destOrd="0" presId="urn:microsoft.com/office/officeart/2005/8/layout/vList3"/>
    <dgm:cxn modelId="{87885B67-9180-4BBB-AADE-EA14AB47F912}" type="presParOf" srcId="{B28C7661-30DA-43FB-AAC9-CCF3E2DC389D}" destId="{D7D2F324-3C55-4404-B978-C7486B36DD11}" srcOrd="0" destOrd="0" presId="urn:microsoft.com/office/officeart/2005/8/layout/vList3"/>
    <dgm:cxn modelId="{137DEF3C-85FA-4FBE-B44D-FF425683CECC}" type="presParOf" srcId="{B28C7661-30DA-43FB-AAC9-CCF3E2DC389D}" destId="{D526A34C-FCBD-4760-A7A9-6030A22F1F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66E74-FDE3-44EF-91AC-C76672C8E237}">
      <dsp:nvSpPr>
        <dsp:cNvPr id="0" name=""/>
        <dsp:cNvSpPr/>
      </dsp:nvSpPr>
      <dsp:spPr>
        <a:xfrm>
          <a:off x="12647" y="0"/>
          <a:ext cx="2882724" cy="4904183"/>
        </a:xfrm>
        <a:prstGeom prst="roundRect">
          <a:avLst>
            <a:gd name="adj" fmla="val 10000"/>
          </a:avLst>
        </a:prstGeom>
        <a:solidFill>
          <a:srgbClr val="301702"/>
        </a:solidFill>
        <a:ln w="25400" cap="flat" cmpd="sng" algn="ctr">
          <a:solidFill>
            <a:srgbClr val="7939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ZDRAVOTNÍCKA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včasné lekárske vyšetrenia odstraňovanie rizikových faktorov </a:t>
          </a:r>
          <a:r>
            <a:rPr lang="sk-SK" sz="2000" b="0" kern="1200" dirty="0" smtClean="0"/>
            <a:t>(vysoký TK, obezita, fajčenie, tuky), </a:t>
          </a:r>
          <a:r>
            <a:rPr lang="sk-SK" sz="2000" b="1" kern="1200" dirty="0" smtClean="0"/>
            <a:t>odporúčanie primeranej telesnej aktivity, patrí do preventívnej geriatrie</a:t>
          </a:r>
          <a:endParaRPr lang="sk-SK" sz="2000" b="1" kern="1200" dirty="0" smtClean="0">
            <a:solidFill>
              <a:schemeClr val="bg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2647" y="1961673"/>
        <a:ext cx="2882724" cy="1961673"/>
      </dsp:txXfrm>
    </dsp:sp>
    <dsp:sp modelId="{58315519-73F7-469C-9FA6-388448A3D224}">
      <dsp:nvSpPr>
        <dsp:cNvPr id="0" name=""/>
        <dsp:cNvSpPr/>
      </dsp:nvSpPr>
      <dsp:spPr>
        <a:xfrm>
          <a:off x="1095570" y="216025"/>
          <a:ext cx="705006" cy="571778"/>
        </a:xfrm>
        <a:prstGeom prst="hear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F510E-212F-47AF-B997-9FBEEEB6CA07}">
      <dsp:nvSpPr>
        <dsp:cNvPr id="0" name=""/>
        <dsp:cNvSpPr/>
      </dsp:nvSpPr>
      <dsp:spPr>
        <a:xfrm>
          <a:off x="2994544" y="0"/>
          <a:ext cx="2620134" cy="490418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7939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600" b="1" kern="12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b="1" kern="1200" dirty="0" smtClean="0">
              <a:solidFill>
                <a:srgbClr val="432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PSYCHOLOGICKÁ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rgbClr val="432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VZŤAHY                          </a:t>
          </a:r>
          <a:r>
            <a:rPr lang="sk-SK" sz="2000" b="1" kern="1200" dirty="0" smtClean="0">
              <a:solidFill>
                <a:srgbClr val="432003"/>
              </a:solidFill>
            </a:rPr>
            <a:t> v rodine, pri práci,        v spoločnosti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rgbClr val="4320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VOĽNÝ ČAS      </a:t>
          </a:r>
          <a:r>
            <a:rPr lang="sk-SK" sz="2000" b="1" kern="1200" dirty="0" smtClean="0">
              <a:solidFill>
                <a:srgbClr val="432003"/>
              </a:solidFill>
            </a:rPr>
            <a:t> pripraviť na zmenu spoločenskej role, životného štýlu a </a:t>
          </a:r>
          <a:r>
            <a:rPr lang="pl-PL" sz="2000" b="1" kern="1200" dirty="0" smtClean="0">
              <a:solidFill>
                <a:srgbClr val="432003"/>
              </a:solidFill>
            </a:rPr>
            <a:t>životného programu pri odchode do dôchodku</a:t>
          </a:r>
          <a:endParaRPr lang="sk-SK" sz="1800" b="1" kern="1200" dirty="0">
            <a:solidFill>
              <a:srgbClr val="432003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994544" y="1961673"/>
        <a:ext cx="2620134" cy="1961673"/>
      </dsp:txXfrm>
    </dsp:sp>
    <dsp:sp modelId="{694F2918-E95E-43F9-8C58-60A6717CEB37}">
      <dsp:nvSpPr>
        <dsp:cNvPr id="0" name=""/>
        <dsp:cNvSpPr/>
      </dsp:nvSpPr>
      <dsp:spPr>
        <a:xfrm>
          <a:off x="3793740" y="216025"/>
          <a:ext cx="946067" cy="658724"/>
        </a:xfrm>
        <a:prstGeom prst="smileyFace">
          <a:avLst/>
        </a:prstGeom>
        <a:solidFill>
          <a:srgbClr val="642F04"/>
        </a:solidFill>
        <a:ln w="381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CD506-B780-4966-A81A-EA33C44DA67C}">
      <dsp:nvSpPr>
        <dsp:cNvPr id="0" name=""/>
        <dsp:cNvSpPr/>
      </dsp:nvSpPr>
      <dsp:spPr>
        <a:xfrm>
          <a:off x="5660426" y="0"/>
          <a:ext cx="2620134" cy="4904183"/>
        </a:xfrm>
        <a:prstGeom prst="roundRect">
          <a:avLst>
            <a:gd name="adj" fmla="val 10000"/>
          </a:avLst>
        </a:prstGeom>
        <a:solidFill>
          <a:srgbClr val="793905"/>
        </a:solidFill>
        <a:ln w="25400" cap="flat" cmpd="sng" algn="ctr">
          <a:solidFill>
            <a:srgbClr val="7939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chemeClr val="bg2">
                  <a:lumMod val="90000"/>
                </a:schemeClr>
              </a:solidFill>
            </a:rPr>
            <a:t>SOCIÁLNA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ZMENA</a:t>
          </a:r>
          <a:r>
            <a:rPr lang="pl-PL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sk-SK" sz="2000" b="1" kern="1200" dirty="0" smtClean="0">
              <a:solidFill>
                <a:schemeClr val="bg1"/>
              </a:solidFill>
            </a:rPr>
            <a:t>organizácie práce v súlade s vekom, výkonnosťou, vzdelaním, zdravotným stavom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bg1"/>
              </a:solidFill>
            </a:rPr>
            <a:t>BÝVANIE STRAVOVANIE </a:t>
          </a:r>
          <a: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POSTUPNÝ A PLYNULÝ PRECHOD DO DÔCHODKU</a:t>
          </a:r>
          <a:endParaRPr lang="sk-SK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660426" y="1961673"/>
        <a:ext cx="2620134" cy="1961673"/>
      </dsp:txXfrm>
    </dsp:sp>
    <dsp:sp modelId="{3F0B6C19-1199-4903-8942-B9C7BF05CAAD}">
      <dsp:nvSpPr>
        <dsp:cNvPr id="0" name=""/>
        <dsp:cNvSpPr/>
      </dsp:nvSpPr>
      <dsp:spPr>
        <a:xfrm>
          <a:off x="6596564" y="97185"/>
          <a:ext cx="976099" cy="838920"/>
        </a:xfrm>
        <a:prstGeom prst="su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7939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841A6-226E-4A28-B6D6-7706F52A0CE7}">
      <dsp:nvSpPr>
        <dsp:cNvPr id="0" name=""/>
        <dsp:cNvSpPr/>
      </dsp:nvSpPr>
      <dsp:spPr>
        <a:xfrm flipV="1">
          <a:off x="1561425" y="0"/>
          <a:ext cx="4559259" cy="45719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95B1-7905-413C-83B3-6D9A7C0ED367}">
      <dsp:nvSpPr>
        <dsp:cNvPr id="0" name=""/>
        <dsp:cNvSpPr/>
      </dsp:nvSpPr>
      <dsp:spPr>
        <a:xfrm>
          <a:off x="376437" y="851745"/>
          <a:ext cx="2615674" cy="390561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Faktor   aktívneho starnutia</a:t>
          </a:r>
          <a:endParaRPr lang="sk-SK" sz="1600" b="0" kern="1200" dirty="0">
            <a:solidFill>
              <a:srgbClr val="4D1C1B"/>
            </a:solidFill>
            <a:effectLst/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800" b="1" kern="120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4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53047" y="928355"/>
        <a:ext cx="2462454" cy="2915474"/>
      </dsp:txXfrm>
    </dsp:sp>
    <dsp:sp modelId="{ED903A3F-5E52-4F8F-8F3F-89258D1B1FBC}">
      <dsp:nvSpPr>
        <dsp:cNvPr id="0" name=""/>
        <dsp:cNvSpPr/>
      </dsp:nvSpPr>
      <dsp:spPr>
        <a:xfrm>
          <a:off x="1442938" y="1857420"/>
          <a:ext cx="3429644" cy="3429644"/>
        </a:xfrm>
        <a:prstGeom prst="leftCircularArrow">
          <a:avLst>
            <a:gd name="adj1" fmla="val 1689"/>
            <a:gd name="adj2" fmla="val 200907"/>
            <a:gd name="adj3" fmla="val 1424127"/>
            <a:gd name="adj4" fmla="val 8472198"/>
            <a:gd name="adj5" fmla="val 1970"/>
          </a:avLst>
        </a:prstGeom>
        <a:solidFill>
          <a:srgbClr val="4D1C1B"/>
        </a:solidFill>
        <a:ln>
          <a:solidFill>
            <a:schemeClr val="accent6">
              <a:lumMod val="40000"/>
              <a:lumOff val="60000"/>
            </a:schemeClr>
          </a:solidFill>
        </a:ln>
        <a:effectLst/>
        <a:scene3d>
          <a:camera prst="orthographicFront"/>
          <a:lightRig rig="threePt" dir="t"/>
        </a:scene3d>
        <a:sp3d>
          <a:bevelB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12EBB-F720-445F-A7DE-0BBB8B9F2EB5}">
      <dsp:nvSpPr>
        <dsp:cNvPr id="0" name=""/>
        <dsp:cNvSpPr/>
      </dsp:nvSpPr>
      <dsp:spPr>
        <a:xfrm>
          <a:off x="597230" y="1952860"/>
          <a:ext cx="2103536" cy="2659956"/>
        </a:xfrm>
        <a:prstGeom prst="roundRect">
          <a:avLst>
            <a:gd name="adj" fmla="val 10000"/>
          </a:avLst>
        </a:prstGeom>
        <a:solidFill>
          <a:srgbClr val="DCA350"/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00" b="1" kern="1200" dirty="0" smtClean="0">
              <a:solidFill>
                <a:srgbClr val="E6CDFF"/>
              </a:solidFill>
              <a:effectLst/>
            </a:rPr>
            <a:t>   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r>
            <a:rPr lang="pt-BR" sz="1600" b="1" kern="1200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SYMBOL NOVÉHO, AKTÍVNEHO, CIEĽAVEDOMÉHO A</a:t>
          </a:r>
          <a:r>
            <a:rPr lang="sk-SK" sz="1600" b="1" kern="1200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INFORMOVANÉHO PRÍSTUPU SAMOTNÉHO SENIORA K SVOJMU ŽIVOTU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rgbClr val="4D1C1B"/>
              </a:solidFill>
              <a:effectLst/>
            </a:rPr>
            <a:t>predstavuje podľa </a:t>
          </a:r>
          <a:r>
            <a:rPr lang="sk-SK" sz="1600" b="1" kern="1200" dirty="0" err="1" smtClean="0">
              <a:solidFill>
                <a:srgbClr val="4D1C1B"/>
              </a:solidFill>
              <a:effectLst/>
            </a:rPr>
            <a:t>Čoraničovej</a:t>
          </a:r>
          <a:r>
            <a:rPr lang="sk-SK" sz="1600" b="1" kern="1200" dirty="0" smtClean="0">
              <a:solidFill>
                <a:srgbClr val="4D1C1B"/>
              </a:solidFill>
              <a:effectLst/>
            </a:rPr>
            <a:t> (2007) </a:t>
          </a:r>
          <a:r>
            <a:rPr lang="sk-SK" sz="1600" b="1" kern="1200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EDUKÁCIA SENIOROV</a:t>
          </a:r>
          <a:endParaRPr lang="sk-SK" sz="800" b="1" i="0" kern="1200" dirty="0" smtClean="0">
            <a:solidFill>
              <a:srgbClr val="4D1C1B"/>
            </a:solidFill>
            <a:effectLst/>
          </a:endParaRPr>
        </a:p>
      </dsp:txBody>
      <dsp:txXfrm>
        <a:off x="658840" y="2014470"/>
        <a:ext cx="1980316" cy="2536736"/>
      </dsp:txXfrm>
    </dsp:sp>
    <dsp:sp modelId="{94A1F85C-030D-4E01-8BAB-8C9A12442F22}">
      <dsp:nvSpPr>
        <dsp:cNvPr id="0" name=""/>
        <dsp:cNvSpPr/>
      </dsp:nvSpPr>
      <dsp:spPr>
        <a:xfrm>
          <a:off x="3621917" y="1599585"/>
          <a:ext cx="2599536" cy="2718319"/>
        </a:xfrm>
        <a:prstGeom prst="roundRect">
          <a:avLst>
            <a:gd name="adj" fmla="val 10000"/>
          </a:avLst>
        </a:prstGeom>
        <a:solidFill>
          <a:srgbClr val="DCA350"/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b="1" kern="1200" dirty="0" smtClean="0"/>
            <a:t>Dnes tiež existuje vedná disciplína, označovaná termínom </a:t>
          </a:r>
          <a:r>
            <a:rPr lang="sk-SK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GERAGOGIKA,</a:t>
          </a:r>
          <a:r>
            <a:rPr lang="sk-SK" sz="1600" b="1" kern="1200" dirty="0" smtClean="0"/>
            <a:t> zameraná na výchovu seniorov</a:t>
          </a: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84473" y="2244638"/>
        <a:ext cx="2474424" cy="2010710"/>
      </dsp:txXfrm>
    </dsp:sp>
    <dsp:sp modelId="{628FBCCA-97FB-425E-B801-A18139B8FCC1}">
      <dsp:nvSpPr>
        <dsp:cNvPr id="0" name=""/>
        <dsp:cNvSpPr/>
      </dsp:nvSpPr>
      <dsp:spPr>
        <a:xfrm>
          <a:off x="3501679" y="719926"/>
          <a:ext cx="4243715" cy="3810590"/>
        </a:xfrm>
        <a:prstGeom prst="circularArrow">
          <a:avLst>
            <a:gd name="adj1" fmla="val 1619"/>
            <a:gd name="adj2" fmla="val 192318"/>
            <a:gd name="adj3" fmla="val 20230319"/>
            <a:gd name="adj4" fmla="val 13173658"/>
            <a:gd name="adj5" fmla="val 1889"/>
          </a:avLst>
        </a:prstGeom>
        <a:solidFill>
          <a:srgbClr val="4D1C1B"/>
        </a:solidFill>
        <a:ln>
          <a:solidFill>
            <a:schemeClr val="accent6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E6EDD-4D84-4D31-919C-10B47E607845}">
      <dsp:nvSpPr>
        <dsp:cNvPr id="0" name=""/>
        <dsp:cNvSpPr/>
      </dsp:nvSpPr>
      <dsp:spPr>
        <a:xfrm>
          <a:off x="2773476" y="1044117"/>
          <a:ext cx="2947408" cy="1668677"/>
        </a:xfrm>
        <a:prstGeom prst="roundRect">
          <a:avLst>
            <a:gd name="adj" fmla="val 10000"/>
          </a:avLst>
        </a:prstGeom>
        <a:solidFill>
          <a:srgbClr val="793905"/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bg2"/>
              </a:solidFill>
            </a:rPr>
            <a:t>PRVÝKRÁT SA EDUKAČNÉ AKTIVITY OBJAVILI V 70. ROKOCH MINULÉHO STOROČIA AKO NOVÝ FENOMÉN VO VÝCHOVE A VZDELÁVANÍ</a:t>
          </a:r>
          <a:endParaRPr lang="sk-SK" sz="1400" b="1" kern="1200" dirty="0">
            <a:solidFill>
              <a:schemeClr val="bg2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822350" y="1092991"/>
        <a:ext cx="2849660" cy="1570929"/>
      </dsp:txXfrm>
    </dsp:sp>
    <dsp:sp modelId="{02878F1D-65A7-4F1E-9CF3-89A2180894C8}">
      <dsp:nvSpPr>
        <dsp:cNvPr id="0" name=""/>
        <dsp:cNvSpPr/>
      </dsp:nvSpPr>
      <dsp:spPr>
        <a:xfrm>
          <a:off x="6229059" y="1825183"/>
          <a:ext cx="2373852" cy="185366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571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b="1" kern="1200" dirty="0" smtClean="0"/>
            <a:t>Môže starému človeku priniesť mnoho nových podnetov do ďalších rokov v jeho osobnom záujme</a:t>
          </a:r>
          <a:endParaRPr lang="sk-SK" sz="1700" b="1" kern="1200" dirty="0">
            <a:solidFill>
              <a:srgbClr val="4D1C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71717" y="1867841"/>
        <a:ext cx="2288536" cy="1371132"/>
      </dsp:txXfrm>
    </dsp:sp>
    <dsp:sp modelId="{0452AE44-09B8-4C01-8565-B9CEE63EFCB7}">
      <dsp:nvSpPr>
        <dsp:cNvPr id="0" name=""/>
        <dsp:cNvSpPr/>
      </dsp:nvSpPr>
      <dsp:spPr>
        <a:xfrm>
          <a:off x="5873194" y="3943046"/>
          <a:ext cx="1790823" cy="837917"/>
        </a:xfrm>
        <a:prstGeom prst="flowChartAlternateProcess">
          <a:avLst/>
        </a:prstGeom>
        <a:solidFill>
          <a:srgbClr val="DCA350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solidFill>
                <a:srgbClr val="4D1C1B"/>
              </a:solidFill>
            </a:rPr>
            <a:t>Edukácia môže prispieť        k zlepšeniu existencie starších generácií</a:t>
          </a:r>
          <a:endParaRPr lang="sk-SK" sz="1200" b="1" kern="1200" dirty="0">
            <a:solidFill>
              <a:srgbClr val="4D1C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914097" y="3983949"/>
        <a:ext cx="1709017" cy="756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43AEE-AEDF-4EB1-AC56-2D513F4B3188}">
      <dsp:nvSpPr>
        <dsp:cNvPr id="0" name=""/>
        <dsp:cNvSpPr/>
      </dsp:nvSpPr>
      <dsp:spPr>
        <a:xfrm rot="10800000">
          <a:off x="1224138" y="180872"/>
          <a:ext cx="6876567" cy="959652"/>
        </a:xfrm>
        <a:prstGeom prst="homePlate">
          <a:avLst/>
        </a:prstGeom>
        <a:solidFill>
          <a:srgbClr val="F79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821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SCHOPNOSŤ UČENIA NIE JE </a:t>
          </a:r>
          <a:r>
            <a:rPr lang="sk-SK" sz="1800" b="1" kern="1200" dirty="0" smtClean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PODMIENENÁ VEKOM,                                       ALE SOCIÁLNOU PRÍSLUŠNOSŤOU,                                               ZDRAVOTNÝM STAVOM A VZDELANÍM</a:t>
          </a:r>
          <a:endParaRPr lang="sk-SK" sz="1800" kern="1200" dirty="0">
            <a:solidFill>
              <a:srgbClr val="4D1C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64051" y="180872"/>
        <a:ext cx="6636654" cy="959652"/>
      </dsp:txXfrm>
    </dsp:sp>
    <dsp:sp modelId="{0F2912EF-FF40-4BEE-B3DB-A88841AC6AE4}">
      <dsp:nvSpPr>
        <dsp:cNvPr id="0" name=""/>
        <dsp:cNvSpPr/>
      </dsp:nvSpPr>
      <dsp:spPr>
        <a:xfrm>
          <a:off x="7440843" y="288987"/>
          <a:ext cx="542810" cy="651763"/>
        </a:xfrm>
        <a:prstGeom prst="star6">
          <a:avLst/>
        </a:prstGeom>
        <a:solidFill>
          <a:srgbClr val="F79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855F7-E2D4-41B8-BB14-E45E6CDB2BAB}">
      <dsp:nvSpPr>
        <dsp:cNvPr id="0" name=""/>
        <dsp:cNvSpPr/>
      </dsp:nvSpPr>
      <dsp:spPr>
        <a:xfrm rot="10800000">
          <a:off x="2721342" y="1274482"/>
          <a:ext cx="5411041" cy="700731"/>
        </a:xfrm>
        <a:prstGeom prst="homePlate">
          <a:avLst/>
        </a:prstGeom>
        <a:solidFill>
          <a:srgbClr val="4D1C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821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b="1" kern="1200" dirty="0" smtClean="0"/>
            <a:t>SENIOR JE SCHOPNÝ SI OSVOJOVAŤ NOVÉ VEDOMOSTI</a:t>
          </a:r>
          <a:endParaRPr lang="sk-SK" sz="1900" kern="1200" dirty="0"/>
        </a:p>
      </dsp:txBody>
      <dsp:txXfrm rot="10800000">
        <a:off x="2896525" y="1274482"/>
        <a:ext cx="5235858" cy="700731"/>
      </dsp:txXfrm>
    </dsp:sp>
    <dsp:sp modelId="{4824793F-0C53-4365-8CC8-A9FD4F4B0F78}">
      <dsp:nvSpPr>
        <dsp:cNvPr id="0" name=""/>
        <dsp:cNvSpPr/>
      </dsp:nvSpPr>
      <dsp:spPr>
        <a:xfrm>
          <a:off x="2736306" y="1570037"/>
          <a:ext cx="532538" cy="656603"/>
        </a:xfrm>
        <a:prstGeom prst="irregularSeal1">
          <a:avLst/>
        </a:prstGeom>
        <a:solidFill>
          <a:srgbClr val="642F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6A34C-FCBD-4760-A7A9-6030A22F1F24}">
      <dsp:nvSpPr>
        <dsp:cNvPr id="0" name=""/>
        <dsp:cNvSpPr/>
      </dsp:nvSpPr>
      <dsp:spPr>
        <a:xfrm rot="10800000">
          <a:off x="320546" y="2110330"/>
          <a:ext cx="7816357" cy="2479800"/>
        </a:xfrm>
        <a:prstGeom prst="homePlate">
          <a:avLst/>
        </a:prstGeom>
        <a:solidFill>
          <a:srgbClr val="4320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8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/>
            <a:t>R O Z D I E L    J E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 V POMALŠOM TEMPE                                                                    ČASTEJŠOM OPAKOVANÍ                                                                VYUŽÍVANÍ ŽIVOTNÝCH SKÚSENOSTÍ                                         PRI ZVLÁDANÍ UČEBNEJ LÁTKY                                                                                                  V SCHOPNOSTI APLIKOVAŤ TEÓRIU NA PRAX A RIEŠENÍ PRAXE V DÔSLEDKU EMPÍRIE     </a:t>
          </a:r>
          <a:endParaRPr lang="sk-SK" sz="2000" kern="1200" dirty="0"/>
        </a:p>
      </dsp:txBody>
      <dsp:txXfrm rot="10800000">
        <a:off x="940496" y="2110330"/>
        <a:ext cx="7196407" cy="2479800"/>
      </dsp:txXfrm>
    </dsp:sp>
    <dsp:sp modelId="{D7D2F324-3C55-4404-B978-C7486B36DD11}">
      <dsp:nvSpPr>
        <dsp:cNvPr id="0" name=""/>
        <dsp:cNvSpPr/>
      </dsp:nvSpPr>
      <dsp:spPr>
        <a:xfrm>
          <a:off x="6502195" y="1901361"/>
          <a:ext cx="1260445" cy="1260445"/>
        </a:xfrm>
        <a:prstGeom prst="sun">
          <a:avLst/>
        </a:prstGeom>
        <a:solidFill>
          <a:srgbClr val="4320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43AEE-AEDF-4EB1-AC56-2D513F4B3188}">
      <dsp:nvSpPr>
        <dsp:cNvPr id="0" name=""/>
        <dsp:cNvSpPr/>
      </dsp:nvSpPr>
      <dsp:spPr>
        <a:xfrm rot="10800000">
          <a:off x="1224138" y="144018"/>
          <a:ext cx="6876567" cy="1607689"/>
        </a:xfrm>
        <a:prstGeom prst="homePlate">
          <a:avLst/>
        </a:prstGeom>
        <a:solidFill>
          <a:srgbClr val="F79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78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rgbClr val="5428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špecifický vecný záujem,                                                                                                                                                                    štúdium predmetu, na ktorý mu nezostal predtým čas,                                       vyrovnanie deficitu vo vzdelaní,                                                                                                           želanie uchovať si duševnú sviežosť,                                                                            potreba komunikácie,                                                                                                                          získanie prestíže, potreba sebareflexie, a i.</a:t>
          </a:r>
          <a:endParaRPr lang="sk-SK" sz="1800" kern="1200" dirty="0">
            <a:solidFill>
              <a:srgbClr val="54280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26060" y="144018"/>
        <a:ext cx="6474645" cy="1607689"/>
      </dsp:txXfrm>
    </dsp:sp>
    <dsp:sp modelId="{0F2912EF-FF40-4BEE-B3DB-A88841AC6AE4}">
      <dsp:nvSpPr>
        <dsp:cNvPr id="0" name=""/>
        <dsp:cNvSpPr/>
      </dsp:nvSpPr>
      <dsp:spPr>
        <a:xfrm>
          <a:off x="7200802" y="0"/>
          <a:ext cx="742987" cy="800360"/>
        </a:xfrm>
        <a:prstGeom prst="star6">
          <a:avLst/>
        </a:prstGeom>
        <a:solidFill>
          <a:srgbClr val="F79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855F7-E2D4-41B8-BB14-E45E6CDB2BAB}">
      <dsp:nvSpPr>
        <dsp:cNvPr id="0" name=""/>
        <dsp:cNvSpPr/>
      </dsp:nvSpPr>
      <dsp:spPr>
        <a:xfrm rot="10800000">
          <a:off x="1944212" y="1800202"/>
          <a:ext cx="6131088" cy="601592"/>
        </a:xfrm>
        <a:prstGeom prst="homePlate">
          <a:avLst/>
        </a:prstGeom>
        <a:solidFill>
          <a:srgbClr val="1D0E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787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PREDMETY</a:t>
          </a:r>
          <a:r>
            <a:rPr lang="sk-SK" sz="1400" b="1" kern="1200" dirty="0" smtClean="0"/>
            <a:t> </a:t>
          </a:r>
          <a:r>
            <a:rPr lang="sk-SK" sz="1800" b="1" kern="1200" dirty="0" smtClean="0"/>
            <a:t>– starnutie, právne otázky, sociálna problematika, politika, umenie dejiny, jazyky</a:t>
          </a:r>
          <a:endParaRPr lang="sk-SK" sz="1800" kern="1200" dirty="0"/>
        </a:p>
      </dsp:txBody>
      <dsp:txXfrm rot="10800000">
        <a:off x="2094610" y="1800202"/>
        <a:ext cx="5980690" cy="601592"/>
      </dsp:txXfrm>
    </dsp:sp>
    <dsp:sp modelId="{4824793F-0C53-4365-8CC8-A9FD4F4B0F78}">
      <dsp:nvSpPr>
        <dsp:cNvPr id="0" name=""/>
        <dsp:cNvSpPr/>
      </dsp:nvSpPr>
      <dsp:spPr>
        <a:xfrm>
          <a:off x="1800202" y="1872209"/>
          <a:ext cx="344715" cy="425024"/>
        </a:xfrm>
        <a:prstGeom prst="irregularSeal1">
          <a:avLst/>
        </a:prstGeom>
        <a:solidFill>
          <a:srgbClr val="1D0E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6A34C-FCBD-4760-A7A9-6030A22F1F24}">
      <dsp:nvSpPr>
        <dsp:cNvPr id="0" name=""/>
        <dsp:cNvSpPr/>
      </dsp:nvSpPr>
      <dsp:spPr>
        <a:xfrm rot="10800000">
          <a:off x="320546" y="2592646"/>
          <a:ext cx="7816357" cy="2198764"/>
        </a:xfrm>
        <a:prstGeom prst="homePlate">
          <a:avLst/>
        </a:prstGeom>
        <a:solidFill>
          <a:srgbClr val="4320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78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/>
            <a:t>		</a:t>
          </a:r>
          <a:r>
            <a:rPr lang="sk-SK" sz="1350" b="1" kern="1200" dirty="0" smtClean="0"/>
            <a:t>UNIVERZITY A AKADÉMIE TRETIEHO VEKU;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50" b="1" kern="1200" dirty="0" smtClean="0"/>
            <a:t>		AKADÉMIE VZDELÁVANIA;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50" b="1" kern="1200" dirty="0" smtClean="0"/>
            <a:t>		KLUBY DÔCHODCOV A DENNÉ CENTRÁ;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50" b="1" kern="1200" dirty="0" smtClean="0"/>
            <a:t>		EDUKAČNÉ AKTIVITY VEREJNÝCH KNIŽNÍC;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50" b="1" kern="1200" dirty="0" smtClean="0"/>
            <a:t>		 POZNÁVACO-VZDELÁVACIE ZÁJAZDY PRE SENIOROV;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50" b="1" kern="1200" dirty="0" smtClean="0"/>
            <a:t>		RIADENÉ SEBAEDUKAČNÉ PROGRAMY PRE </a:t>
          </a:r>
          <a:r>
            <a:rPr lang="pl-PL" sz="1350" b="1" kern="1200" dirty="0" smtClean="0"/>
            <a:t>SENIOROV;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50" b="1" kern="1200" dirty="0" smtClean="0"/>
            <a:t>		 PROGRAMY PRÍPRAVY NA STAROBU A STARNUTIE,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50" b="1" kern="1200" dirty="0" smtClean="0"/>
            <a:t>		TRÉNINGY </a:t>
          </a:r>
          <a:r>
            <a:rPr lang="sk-SK" sz="1350" b="1" kern="1200" dirty="0" smtClean="0"/>
            <a:t>PAMÄTI A INÉ.</a:t>
          </a:r>
          <a:endParaRPr lang="sk-SK" sz="1350" kern="1200" dirty="0"/>
        </a:p>
      </dsp:txBody>
      <dsp:txXfrm rot="10800000">
        <a:off x="870237" y="2592646"/>
        <a:ext cx="7266666" cy="2198764"/>
      </dsp:txXfrm>
    </dsp:sp>
    <dsp:sp modelId="{D7D2F324-3C55-4404-B978-C7486B36DD11}">
      <dsp:nvSpPr>
        <dsp:cNvPr id="0" name=""/>
        <dsp:cNvSpPr/>
      </dsp:nvSpPr>
      <dsp:spPr>
        <a:xfrm>
          <a:off x="1059401" y="3234058"/>
          <a:ext cx="815895" cy="815895"/>
        </a:xfrm>
        <a:prstGeom prst="sun">
          <a:avLst/>
        </a:prstGeom>
        <a:solidFill>
          <a:srgbClr val="4320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1C55-350A-4CE7-BEAB-EC1F925D6597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1838"/>
            <a:ext cx="488632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765917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75C8D-1C25-4A0E-B352-A115D65DAD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217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3072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252C0F-CF2E-4BB9-A89A-70429E658E88}" type="slidenum">
              <a:rPr lang="sk-SK" sz="1200" smtClean="0">
                <a:latin typeface="Times New Roman" pitchFamily="18" charset="0"/>
              </a:rPr>
              <a:pPr eaLnBrk="1" hangingPunct="1"/>
              <a:t>7</a:t>
            </a:fld>
            <a:endParaRPr lang="sk-SK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sk-SK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B1A8-6D1D-49B6-80A7-000DBAC2DFA0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83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sk-SK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B1A8-6D1D-49B6-80A7-000DBAC2DFA0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83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75C8D-1C25-4A0E-B352-A115D65DADB7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56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64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576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461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3A13-17D4-4BBD-8997-8EA75C9E19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986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80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624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876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85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60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24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324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48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4F38-3486-4E6F-B17D-5B7DDFCB5E39}" type="datetimeFigureOut">
              <a:rPr lang="sk-SK" smtClean="0"/>
              <a:t>27.07.2017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7C02-26CD-46F7-9808-44BB2A4804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312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6" y="1262418"/>
            <a:ext cx="9108504" cy="2592288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l"/>
            <a:r>
              <a:rPr lang="sk-SK" sz="4800" b="1" dirty="0" smtClean="0">
                <a:solidFill>
                  <a:srgbClr val="642F04"/>
                </a:solidFill>
              </a:rPr>
              <a:t>     </a:t>
            </a:r>
            <a:r>
              <a:rPr lang="sk-SK" sz="4800" b="1" dirty="0" smtClean="0">
                <a:solidFill>
                  <a:srgbClr val="301702"/>
                </a:solidFill>
              </a:rPr>
              <a:t>PRÍPRAVA NA STARNUTIE</a:t>
            </a:r>
            <a:br>
              <a:rPr lang="sk-SK" sz="4800" b="1" dirty="0" smtClean="0">
                <a:solidFill>
                  <a:srgbClr val="301702"/>
                </a:solidFill>
              </a:rPr>
            </a:br>
            <a:r>
              <a:rPr lang="sk-SK" sz="4800" b="1" dirty="0" smtClean="0">
                <a:solidFill>
                  <a:srgbClr val="301702"/>
                </a:solidFill>
              </a:rPr>
              <a:t>     EDUKÁCIA</a:t>
            </a:r>
            <a:br>
              <a:rPr lang="sk-SK" sz="4800" b="1" dirty="0" smtClean="0">
                <a:solidFill>
                  <a:srgbClr val="301702"/>
                </a:solidFill>
              </a:rPr>
            </a:br>
            <a:r>
              <a:rPr lang="sk-SK" sz="4800" b="1" dirty="0" smtClean="0">
                <a:solidFill>
                  <a:srgbClr val="301702"/>
                </a:solidFill>
              </a:rPr>
              <a:t>     KREATIVITA</a:t>
            </a:r>
            <a:endParaRPr lang="sk-SK" sz="4800" b="1" dirty="0">
              <a:solidFill>
                <a:srgbClr val="30170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4000" cy="1080120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l"/>
            <a:r>
              <a:rPr lang="sk-SK" sz="1600" b="1" dirty="0" smtClean="0">
                <a:solidFill>
                  <a:srgbClr val="4D1C1B"/>
                </a:solidFill>
              </a:rPr>
              <a:t>                       </a:t>
            </a:r>
          </a:p>
          <a:p>
            <a:pPr algn="l"/>
            <a:r>
              <a:rPr lang="sk-SK" sz="1600" b="1" dirty="0">
                <a:solidFill>
                  <a:srgbClr val="4D1C1B"/>
                </a:solidFill>
              </a:rPr>
              <a:t> </a:t>
            </a:r>
            <a:r>
              <a:rPr lang="sk-SK" sz="1600" b="1" dirty="0" smtClean="0">
                <a:solidFill>
                  <a:srgbClr val="4D1C1B"/>
                </a:solidFill>
              </a:rPr>
              <a:t>                </a:t>
            </a:r>
            <a:r>
              <a:rPr lang="sk-SK" sz="1600" b="1" dirty="0" smtClean="0">
                <a:solidFill>
                  <a:srgbClr val="301702"/>
                </a:solidFill>
              </a:rPr>
              <a:t>Terézia </a:t>
            </a:r>
            <a:r>
              <a:rPr lang="sk-SK" sz="1600" b="1" dirty="0" err="1" smtClean="0">
                <a:solidFill>
                  <a:srgbClr val="301702"/>
                </a:solidFill>
              </a:rPr>
              <a:t>Mederiová</a:t>
            </a:r>
            <a:r>
              <a:rPr lang="sk-SK" sz="1600" b="1" dirty="0" smtClean="0">
                <a:solidFill>
                  <a:srgbClr val="301702"/>
                </a:solidFill>
              </a:rPr>
              <a:t>, DAHE</a:t>
            </a:r>
          </a:p>
          <a:p>
            <a:pPr algn="l"/>
            <a:r>
              <a:rPr lang="sk-SK" sz="1600" b="1" dirty="0" smtClean="0">
                <a:solidFill>
                  <a:srgbClr val="301702"/>
                </a:solidFill>
              </a:rPr>
              <a:t>                 RÚVZ so sídlom v Spišskej Novej Vsi, oddelenie Výchovy k zdraviu</a:t>
            </a:r>
            <a:endParaRPr lang="sk-SK" sz="1600" b="1" dirty="0">
              <a:solidFill>
                <a:srgbClr val="301702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4139952" y="1730470"/>
            <a:ext cx="4608512" cy="424847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577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aptet_pam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7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/>
          <p:cNvSpPr txBox="1">
            <a:spLocks/>
          </p:cNvSpPr>
          <p:nvPr/>
        </p:nvSpPr>
        <p:spPr>
          <a:xfrm>
            <a:off x="495631" y="865345"/>
            <a:ext cx="8065429" cy="1224136"/>
          </a:xfrm>
          <a:prstGeom prst="rect">
            <a:avLst/>
          </a:prstGeom>
          <a:solidFill>
            <a:srgbClr val="432003"/>
          </a:solidFill>
          <a:ln w="57150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6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Možnosti </a:t>
            </a:r>
            <a:r>
              <a:rPr lang="sk-SK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edukácie</a:t>
            </a:r>
            <a:endParaRPr lang="sk-SK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Výsledok vyhľadávania obrázkov pre dopyt poradňa pre optimalizáciu pohybovej akti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4788023" y="3197443"/>
            <a:ext cx="3676981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r>
              <a:rPr lang="sk-SK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</a:t>
            </a:r>
          </a:p>
          <a:p>
            <a:r>
              <a:rPr lang="sk-SK" sz="1050" b="1" dirty="0" smtClean="0">
                <a:solidFill>
                  <a:srgbClr val="4D1C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endParaRPr lang="sk-SK" sz="1050" b="1" dirty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1050" b="1" dirty="0" smtClean="0">
                <a:solidFill>
                  <a:srgbClr val="4D1C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VONKAJŠIE PODMIENKY</a:t>
            </a:r>
          </a:p>
          <a:p>
            <a:endParaRPr lang="sk-S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/>
              <a:t> </a:t>
            </a:r>
            <a:r>
              <a:rPr lang="sk-SK" sz="2400" dirty="0" smtClean="0"/>
              <a:t>-   </a:t>
            </a:r>
            <a:r>
              <a:rPr lang="sk-SK" sz="2400" b="1" dirty="0" smtClean="0"/>
              <a:t>prístup </a:t>
            </a:r>
            <a:r>
              <a:rPr lang="sk-SK" sz="2400" b="1" dirty="0"/>
              <a:t>k vzdelaniu,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-   </a:t>
            </a:r>
            <a:r>
              <a:rPr lang="sk-SK" sz="2400" b="1" dirty="0" smtClean="0"/>
              <a:t>dostupnosť </a:t>
            </a:r>
            <a:r>
              <a:rPr lang="sk-SK" sz="2400" b="1" dirty="0"/>
              <a:t>edukačných </a:t>
            </a:r>
            <a:endParaRPr lang="sk-SK" sz="2400" b="1" dirty="0" smtClean="0"/>
          </a:p>
          <a:p>
            <a:r>
              <a:rPr lang="sk-SK" sz="2400" b="1" dirty="0"/>
              <a:t> </a:t>
            </a:r>
            <a:r>
              <a:rPr lang="sk-SK" sz="2400" b="1" dirty="0" smtClean="0"/>
              <a:t>    foriem</a:t>
            </a:r>
            <a:endParaRPr lang="sk-SK" sz="2400" dirty="0"/>
          </a:p>
          <a:p>
            <a:r>
              <a:rPr lang="sk-SK" sz="2400" b="1" dirty="0" smtClean="0">
                <a:solidFill>
                  <a:srgbClr val="4D1C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sk-SK" sz="105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10692" y="2204864"/>
            <a:ext cx="3917291" cy="3947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r>
              <a:rPr lang="sk-SK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sk-SK" sz="2400" b="1" dirty="0">
                <a:solidFill>
                  <a:srgbClr val="4D1C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>
                <a:solidFill>
                  <a:srgbClr val="4D1C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k-SK" sz="2400" b="1" dirty="0">
                <a:solidFill>
                  <a:srgbClr val="4D1C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>
                <a:solidFill>
                  <a:srgbClr val="4D1C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VNÚTORNÉ PODMIENKY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  -  zdravotný </a:t>
            </a:r>
            <a:r>
              <a:rPr lang="sk-SK" sz="2400" b="1" dirty="0"/>
              <a:t>stav a úroveň </a:t>
            </a:r>
            <a:r>
              <a:rPr lang="sk-SK" sz="2400" b="1" dirty="0" smtClean="0"/>
              <a:t>  </a:t>
            </a:r>
          </a:p>
          <a:p>
            <a:r>
              <a:rPr lang="sk-SK" sz="2400" b="1" dirty="0" smtClean="0"/>
              <a:t>      kognitívnych funkcií</a:t>
            </a:r>
            <a:endParaRPr lang="sk-SK" sz="2400" b="1" dirty="0"/>
          </a:p>
          <a:p>
            <a:r>
              <a:rPr lang="sk-SK" sz="2400" dirty="0"/>
              <a:t> </a:t>
            </a:r>
            <a:r>
              <a:rPr lang="sk-SK" sz="2400" dirty="0" smtClean="0"/>
              <a:t> -  </a:t>
            </a:r>
            <a:r>
              <a:rPr lang="sk-SK" sz="2400" b="1" dirty="0" smtClean="0"/>
              <a:t>motivácia</a:t>
            </a:r>
          </a:p>
          <a:p>
            <a:r>
              <a:rPr lang="sk-SK" sz="2400" b="1" dirty="0" smtClean="0"/>
              <a:t>  -  umenie </a:t>
            </a:r>
            <a:r>
              <a:rPr lang="sk-SK" sz="2400" b="1" dirty="0"/>
              <a:t>učiť sa,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-  </a:t>
            </a:r>
            <a:r>
              <a:rPr lang="sk-SK" sz="2400" b="1" dirty="0" smtClean="0"/>
              <a:t>doterajšia </a:t>
            </a:r>
            <a:r>
              <a:rPr lang="sk-SK" sz="2400" b="1" dirty="0"/>
              <a:t>úroveň </a:t>
            </a:r>
            <a:endParaRPr lang="sk-SK" sz="2400" b="1" dirty="0" smtClean="0"/>
          </a:p>
          <a:p>
            <a:r>
              <a:rPr lang="sk-SK" sz="2400" b="1" dirty="0"/>
              <a:t> </a:t>
            </a:r>
            <a:r>
              <a:rPr lang="sk-SK" sz="2400" b="1" dirty="0" smtClean="0"/>
              <a:t>    vedomostí</a:t>
            </a:r>
            <a:endParaRPr lang="sk-SK" sz="2400" b="1" dirty="0"/>
          </a:p>
          <a:p>
            <a:endParaRPr lang="sk-SK" sz="2400" b="1" dirty="0"/>
          </a:p>
        </p:txBody>
      </p:sp>
      <p:sp>
        <p:nvSpPr>
          <p:cNvPr id="3" name="Ovál 2"/>
          <p:cNvSpPr/>
          <p:nvPr/>
        </p:nvSpPr>
        <p:spPr>
          <a:xfrm>
            <a:off x="3779912" y="1556792"/>
            <a:ext cx="3888432" cy="244827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642F04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07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var 11"/>
          <p:cNvSpPr/>
          <p:nvPr/>
        </p:nvSpPr>
        <p:spPr>
          <a:xfrm rot="19880112">
            <a:off x="3980581" y="2417889"/>
            <a:ext cx="3931879" cy="2762215"/>
          </a:xfrm>
          <a:prstGeom prst="leftCircularArrow">
            <a:avLst>
              <a:gd name="adj1" fmla="val 2084"/>
              <a:gd name="adj2" fmla="val 250098"/>
              <a:gd name="adj3" fmla="val 2786236"/>
              <a:gd name="adj4" fmla="val 11070644"/>
              <a:gd name="adj5" fmla="val 2431"/>
            </a:avLst>
          </a:prstGeom>
          <a:solidFill>
            <a:srgbClr val="371B03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w="139700" h="139700" prst="divot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Nadpis 1"/>
          <p:cNvSpPr txBox="1">
            <a:spLocks/>
          </p:cNvSpPr>
          <p:nvPr/>
        </p:nvSpPr>
        <p:spPr>
          <a:xfrm>
            <a:off x="495631" y="865345"/>
            <a:ext cx="8065429" cy="907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4D1C1B"/>
            </a:solidFill>
            <a:prstDash val="solid"/>
          </a:ln>
        </p:spPr>
        <p:txBody>
          <a:bodyPr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b="1" dirty="0" smtClean="0">
                <a:solidFill>
                  <a:srgbClr val="371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6600" b="1" dirty="0" smtClean="0">
                <a:solidFill>
                  <a:srgbClr val="4D1C1B"/>
                </a:solidFill>
              </a:rPr>
              <a:t>Význam </a:t>
            </a:r>
            <a:r>
              <a:rPr lang="pt-BR" sz="6600" b="1" dirty="0">
                <a:solidFill>
                  <a:srgbClr val="4D1C1B"/>
                </a:solidFill>
              </a:rPr>
              <a:t>edukácie v </a:t>
            </a:r>
            <a:r>
              <a:rPr lang="pt-BR" sz="6600" b="1" dirty="0" smtClean="0">
                <a:solidFill>
                  <a:srgbClr val="4D1C1B"/>
                </a:solidFill>
              </a:rPr>
              <a:t>starobe</a:t>
            </a:r>
            <a:endParaRPr lang="sk-SK" sz="5400" b="1" dirty="0">
              <a:solidFill>
                <a:srgbClr val="4D1C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Výsledok vyhľadávania obrázkov pre dopyt poradňa pre optimalizáciu pohybovej akti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4644008" y="2864405"/>
            <a:ext cx="3917052" cy="163121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</a:t>
            </a:r>
            <a:endParaRPr lang="sk-SK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INDIVIDUÁLNY VÝZNAM </a:t>
            </a:r>
          </a:p>
          <a:p>
            <a:pPr algn="ctr"/>
            <a:r>
              <a:rPr lang="sk-SK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(uspokojovanie </a:t>
            </a:r>
            <a:r>
              <a:rPr lang="sk-SK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vzdelávacích potrieb starších ľudí</a:t>
            </a:r>
            <a:r>
              <a:rPr lang="sk-SK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).</a:t>
            </a:r>
          </a:p>
          <a:p>
            <a:pPr algn="ctr"/>
            <a:endParaRPr lang="sk-SK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Kruhová šípka 10"/>
          <p:cNvSpPr/>
          <p:nvPr/>
        </p:nvSpPr>
        <p:spPr>
          <a:xfrm>
            <a:off x="3491880" y="2174860"/>
            <a:ext cx="4176658" cy="3750377"/>
          </a:xfrm>
          <a:prstGeom prst="circularArrow">
            <a:avLst>
              <a:gd name="adj1" fmla="val 1635"/>
              <a:gd name="adj2" fmla="val 194226"/>
              <a:gd name="adj3" fmla="val 19533175"/>
              <a:gd name="adj4" fmla="val 12478422"/>
              <a:gd name="adj5" fmla="val 1907"/>
            </a:avLst>
          </a:prstGeom>
          <a:solidFill>
            <a:srgbClr val="793905"/>
          </a:solidFill>
          <a:ln>
            <a:solidFill>
              <a:srgbClr val="00666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BlokTextu 20"/>
          <p:cNvSpPr txBox="1"/>
          <p:nvPr/>
        </p:nvSpPr>
        <p:spPr>
          <a:xfrm>
            <a:off x="495631" y="2348880"/>
            <a:ext cx="4032713" cy="3093154"/>
          </a:xfrm>
          <a:prstGeom prst="rect">
            <a:avLst/>
          </a:prstGeom>
          <a:solidFill>
            <a:srgbClr val="432003"/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k-SK" sz="1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SPOLOČENSKÝ VÝZNAM</a:t>
            </a:r>
          </a:p>
          <a:p>
            <a:pPr algn="ctr"/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sk-SK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význam pre okolie seniora</a:t>
            </a:r>
            <a:r>
              <a:rPr lang="sk-SK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</a:p>
          <a:p>
            <a:pPr algn="ctr"/>
            <a:endParaRPr lang="sk-SK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aktívny </a:t>
            </a:r>
            <a:r>
              <a:rPr lang="sk-SK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človek, ktorý udržiava a rozvíja </a:t>
            </a:r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svoj potenciál </a:t>
            </a:r>
            <a:r>
              <a:rPr lang="sk-SK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pomocou edukačných aktivít, </a:t>
            </a:r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je prínosom </a:t>
            </a:r>
            <a:r>
              <a:rPr lang="sk-SK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 svoju rodinu, ale aj pre </a:t>
            </a:r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celú </a:t>
            </a:r>
            <a:r>
              <a:rPr lang="pl-PL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komunitu </a:t>
            </a:r>
            <a:r>
              <a:rPr lang="pl-PL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či zariadenie v ktorom žije a pod</a:t>
            </a:r>
            <a:r>
              <a:rPr lang="pl-PL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sk-SK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5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5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ípka dolu 5"/>
          <p:cNvSpPr/>
          <p:nvPr/>
        </p:nvSpPr>
        <p:spPr>
          <a:xfrm>
            <a:off x="2699792" y="1644125"/>
            <a:ext cx="1368152" cy="767589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22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rgbClr val="642F04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MOTIVÁCIE K ŠTÚDIU</a:t>
            </a:r>
            <a:endParaRPr lang="sk-SK" sz="6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5165730"/>
              </p:ext>
            </p:extLst>
          </p:nvPr>
        </p:nvGraphicFramePr>
        <p:xfrm>
          <a:off x="539552" y="1484784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3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104900" y="1760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k-SK">
              <a:latin typeface="Tahoma" pitchFamily="34" charset="0"/>
            </a:endParaRPr>
          </a:p>
        </p:txBody>
      </p:sp>
      <p:sp>
        <p:nvSpPr>
          <p:cNvPr id="6165" name="Oval 24"/>
          <p:cNvSpPr>
            <a:spLocks noChangeArrowheads="1"/>
          </p:cNvSpPr>
          <p:nvPr/>
        </p:nvSpPr>
        <p:spPr bwMode="auto">
          <a:xfrm>
            <a:off x="1979612" y="1760538"/>
            <a:ext cx="4995863" cy="30146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>
              <a:defRPr/>
            </a:pPr>
            <a:endParaRPr lang="sk-SK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40" name="Obdĺžnik 1"/>
          <p:cNvSpPr>
            <a:spLocks noChangeArrowheads="1"/>
          </p:cNvSpPr>
          <p:nvPr/>
        </p:nvSpPr>
        <p:spPr bwMode="auto">
          <a:xfrm>
            <a:off x="567875" y="866676"/>
            <a:ext cx="3603584" cy="1077218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VŠEOBECNO-VZDELÁVACIA </a:t>
            </a:r>
            <a:r>
              <a:rPr lang="sk-SK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(získavanie informácií,</a:t>
            </a:r>
          </a:p>
          <a:p>
            <a:r>
              <a:rPr lang="sk-SK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poznatkov, zručnosti</a:t>
            </a:r>
            <a:r>
              <a:rPr lang="sk-SK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  <a:endParaRPr lang="sk-SK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444" name="Obdĺžnik 5"/>
          <p:cNvSpPr>
            <a:spLocks noChangeArrowheads="1"/>
          </p:cNvSpPr>
          <p:nvPr/>
        </p:nvSpPr>
        <p:spPr bwMode="auto">
          <a:xfrm>
            <a:off x="6969698" y="3956673"/>
            <a:ext cx="1643240" cy="461665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PRÁVNE</a:t>
            </a:r>
            <a:endParaRPr lang="sk-SK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PubTriangle"/>
          <p:cNvSpPr>
            <a:spLocks noEditPoints="1" noChangeArrowheads="1"/>
          </p:cNvSpPr>
          <p:nvPr/>
        </p:nvSpPr>
        <p:spPr bwMode="auto">
          <a:xfrm rot="16200000">
            <a:off x="1652377" y="1614767"/>
            <a:ext cx="1131888" cy="1524000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36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k-SK">
              <a:latin typeface="Tahoma" charset="0"/>
              <a:cs typeface="+mn-cs"/>
            </a:endParaRPr>
          </a:p>
        </p:txBody>
      </p:sp>
      <p:sp>
        <p:nvSpPr>
          <p:cNvPr id="32" name="PubTriangle"/>
          <p:cNvSpPr>
            <a:spLocks noEditPoints="1" noChangeArrowheads="1"/>
          </p:cNvSpPr>
          <p:nvPr/>
        </p:nvSpPr>
        <p:spPr bwMode="auto">
          <a:xfrm rot="4046402">
            <a:off x="6227108" y="2841359"/>
            <a:ext cx="1131888" cy="1524000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36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k-SK">
              <a:latin typeface="Tahoma" charset="0"/>
              <a:cs typeface="+mn-cs"/>
            </a:endParaRPr>
          </a:p>
        </p:txBody>
      </p:sp>
      <p:sp>
        <p:nvSpPr>
          <p:cNvPr id="18448" name="Obdĺžnik 6"/>
          <p:cNvSpPr>
            <a:spLocks noChangeArrowheads="1"/>
          </p:cNvSpPr>
          <p:nvPr/>
        </p:nvSpPr>
        <p:spPr bwMode="auto">
          <a:xfrm>
            <a:off x="2486025" y="2452688"/>
            <a:ext cx="3984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sk-SK" sz="4800" b="1" dirty="0" smtClean="0">
                <a:solidFill>
                  <a:srgbClr val="3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FUNKCIE EDUKÁCIE</a:t>
            </a:r>
            <a:endParaRPr lang="sk-SK" sz="4800" dirty="0">
              <a:solidFill>
                <a:srgbClr val="3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3" name="Obdĺžnik 4"/>
          <p:cNvSpPr>
            <a:spLocks noChangeArrowheads="1"/>
          </p:cNvSpPr>
          <p:nvPr/>
        </p:nvSpPr>
        <p:spPr bwMode="auto">
          <a:xfrm>
            <a:off x="4041924" y="4866417"/>
            <a:ext cx="4202484" cy="1384995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PORADENSKÁ </a:t>
            </a:r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sk-SK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sk-SK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zachovanie primeranej kvality </a:t>
            </a:r>
            <a:r>
              <a:rPr lang="sk-SK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života  v </a:t>
            </a:r>
            <a:r>
              <a:rPr lang="sk-SK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oblasti sociálnych vzťahov a psychického rozvoja</a:t>
            </a:r>
            <a:r>
              <a:rPr lang="sk-SK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  <a:endParaRPr lang="sk-SK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9766" name="Text Box 22"/>
          <p:cNvSpPr txBox="1">
            <a:spLocks noChangeArrowheads="1"/>
          </p:cNvSpPr>
          <p:nvPr/>
        </p:nvSpPr>
        <p:spPr bwMode="auto">
          <a:xfrm>
            <a:off x="575686" y="4492689"/>
            <a:ext cx="3204226" cy="1292662"/>
          </a:xfrm>
          <a:prstGeom prst="rect">
            <a:avLst/>
          </a:prstGeom>
          <a:solidFill>
            <a:srgbClr val="30170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KULTÚRNO-UMELECKÁ</a:t>
            </a:r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sk-S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rozvoj osobnosti seniora</a:t>
            </a:r>
          </a:p>
          <a:p>
            <a:r>
              <a:rPr lang="sk-S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prostredníctvom umenia a kultúry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Obdĺžnik 2"/>
          <p:cNvSpPr>
            <a:spLocks noChangeArrowheads="1"/>
          </p:cNvSpPr>
          <p:nvPr/>
        </p:nvSpPr>
        <p:spPr bwMode="auto">
          <a:xfrm>
            <a:off x="4543845" y="620455"/>
            <a:ext cx="3949652" cy="1569660"/>
          </a:xfrm>
          <a:prstGeom prst="rect">
            <a:avLst/>
          </a:prstGeom>
          <a:solidFill>
            <a:srgbClr val="30170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ZDRAVOTNÁ                 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sk-S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zameraná na aktivity pri udržiavaní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zdravia a </a:t>
            </a:r>
            <a:r>
              <a:rPr lang="sk-S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predchádzaní či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prispôsobení </a:t>
            </a:r>
            <a:r>
              <a:rPr lang="sk-S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sa 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obmedzeniam </a:t>
            </a:r>
            <a:r>
              <a:rPr lang="sk-S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vyplývajúcim zo starnutia</a:t>
            </a:r>
            <a:r>
              <a:rPr lang="sk-SK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  <a:endParaRPr lang="sk-SK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PubTriangle"/>
          <p:cNvSpPr>
            <a:spLocks noEditPoints="1" noChangeArrowheads="1"/>
          </p:cNvSpPr>
          <p:nvPr/>
        </p:nvSpPr>
        <p:spPr bwMode="auto">
          <a:xfrm rot="1461360">
            <a:off x="5951934" y="1758707"/>
            <a:ext cx="1133475" cy="1522412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360000"/>
          </a:solidFill>
          <a:ln w="9525">
            <a:solidFill>
              <a:srgbClr val="000000">
                <a:alpha val="34000"/>
              </a:srgb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>
              <a:defRPr/>
            </a:pPr>
            <a:endParaRPr lang="sk-SK">
              <a:latin typeface="Tahoma" charset="0"/>
              <a:cs typeface="+mn-cs"/>
            </a:endParaRPr>
          </a:p>
        </p:txBody>
      </p:sp>
      <p:sp>
        <p:nvSpPr>
          <p:cNvPr id="33" name="PubTriangle"/>
          <p:cNvSpPr>
            <a:spLocks noEditPoints="1" noChangeArrowheads="1"/>
          </p:cNvSpPr>
          <p:nvPr/>
        </p:nvSpPr>
        <p:spPr bwMode="auto">
          <a:xfrm rot="5400000">
            <a:off x="5739313" y="3853749"/>
            <a:ext cx="1063625" cy="1389063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36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k-SK">
              <a:latin typeface="Tahoma" charset="0"/>
              <a:cs typeface="+mn-cs"/>
            </a:endParaRPr>
          </a:p>
        </p:txBody>
      </p:sp>
      <p:sp>
        <p:nvSpPr>
          <p:cNvPr id="31" name="PubTriangle"/>
          <p:cNvSpPr>
            <a:spLocks noEditPoints="1" noChangeArrowheads="1"/>
          </p:cNvSpPr>
          <p:nvPr/>
        </p:nvSpPr>
        <p:spPr bwMode="auto">
          <a:xfrm rot="12430135">
            <a:off x="1741293" y="3162106"/>
            <a:ext cx="1133475" cy="1522412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36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k-SK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3971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/>
          <p:cNvSpPr txBox="1">
            <a:spLocks/>
          </p:cNvSpPr>
          <p:nvPr/>
        </p:nvSpPr>
        <p:spPr>
          <a:xfrm>
            <a:off x="495631" y="865345"/>
            <a:ext cx="8065429" cy="1224136"/>
          </a:xfrm>
          <a:prstGeom prst="rect">
            <a:avLst/>
          </a:prstGeom>
          <a:solidFill>
            <a:srgbClr val="432003"/>
          </a:solidFill>
          <a:ln w="57150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Význam štúdia na UTV</a:t>
            </a:r>
            <a:endParaRPr lang="sk-SK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Výsledok vyhľadávania obrázkov pre dopyt poradňa pre optimalizáciu pohybovej akti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499118" y="2199922"/>
            <a:ext cx="8061942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t-BR" sz="2400" b="1" dirty="0" smtClean="0"/>
              <a:t>VO VYŠŠOM VEKU VIDIA SAMOTNÍ</a:t>
            </a:r>
            <a:r>
              <a:rPr lang="sk-SK" sz="2400" b="1" dirty="0" smtClean="0"/>
              <a:t> SENIORI V TOM, ŽE :</a:t>
            </a:r>
          </a:p>
          <a:p>
            <a:pPr algn="ctr"/>
            <a:endParaRPr lang="sk-SK" b="1" dirty="0"/>
          </a:p>
          <a:p>
            <a:pPr algn="ctr"/>
            <a:r>
              <a:rPr lang="sk-SK" b="1" dirty="0" smtClean="0"/>
              <a:t>- nadobúdajú </a:t>
            </a:r>
            <a:r>
              <a:rPr lang="sk-SK" b="1" dirty="0"/>
              <a:t>nové </a:t>
            </a:r>
            <a:r>
              <a:rPr lang="sk-SK" b="1" dirty="0" smtClean="0"/>
              <a:t>vedomosti</a:t>
            </a:r>
            <a:endParaRPr lang="sk-SK" b="1" dirty="0"/>
          </a:p>
          <a:p>
            <a:pPr algn="ctr"/>
            <a:r>
              <a:rPr lang="sk-SK" dirty="0" smtClean="0"/>
              <a:t>- </a:t>
            </a:r>
            <a:r>
              <a:rPr lang="sk-SK" b="1" dirty="0" smtClean="0"/>
              <a:t>majú </a:t>
            </a:r>
            <a:r>
              <a:rPr lang="sk-SK" b="1" dirty="0"/>
              <a:t>sociálny kontakt a spoznávajú nových </a:t>
            </a:r>
            <a:r>
              <a:rPr lang="sk-SK" b="1" dirty="0" smtClean="0"/>
              <a:t>ľudí</a:t>
            </a:r>
            <a:endParaRPr lang="sk-SK" b="1" dirty="0"/>
          </a:p>
          <a:p>
            <a:pPr algn="ctr"/>
            <a:r>
              <a:rPr lang="sk-SK" dirty="0" smtClean="0"/>
              <a:t>- </a:t>
            </a:r>
            <a:r>
              <a:rPr lang="sk-SK" b="1" dirty="0" smtClean="0"/>
              <a:t>lepšie </a:t>
            </a:r>
            <a:r>
              <a:rPr lang="sk-SK" b="1" dirty="0"/>
              <a:t>chápu zmeny v </a:t>
            </a:r>
            <a:r>
              <a:rPr lang="sk-SK" b="1" dirty="0" smtClean="0"/>
              <a:t>spoločnosti</a:t>
            </a:r>
            <a:endParaRPr lang="sk-SK" b="1" dirty="0"/>
          </a:p>
          <a:p>
            <a:pPr algn="ctr"/>
            <a:r>
              <a:rPr lang="sk-SK" dirty="0" smtClean="0"/>
              <a:t>- </a:t>
            </a:r>
            <a:r>
              <a:rPr lang="sk-SK" b="1" dirty="0" smtClean="0"/>
              <a:t>získavajú </a:t>
            </a:r>
            <a:r>
              <a:rPr lang="sk-SK" b="1" dirty="0"/>
              <a:t>znalosti z oblastí nových </a:t>
            </a:r>
            <a:r>
              <a:rPr lang="sk-SK" b="1" dirty="0" smtClean="0"/>
              <a:t>technológií</a:t>
            </a:r>
            <a:endParaRPr lang="sk-SK" b="1" dirty="0"/>
          </a:p>
          <a:p>
            <a:pPr algn="ctr"/>
            <a:r>
              <a:rPr lang="sk-SK" dirty="0" smtClean="0"/>
              <a:t>- </a:t>
            </a:r>
            <a:r>
              <a:rPr lang="sk-SK" b="1" dirty="0" smtClean="0"/>
              <a:t>získavajú </a:t>
            </a:r>
            <a:r>
              <a:rPr lang="sk-SK" b="1" dirty="0"/>
              <a:t>iný pohľad na </a:t>
            </a:r>
            <a:r>
              <a:rPr lang="sk-SK" b="1" dirty="0" smtClean="0"/>
              <a:t>svet</a:t>
            </a:r>
            <a:endParaRPr lang="sk-SK" b="1" dirty="0"/>
          </a:p>
          <a:p>
            <a:pPr algn="ctr"/>
            <a:r>
              <a:rPr lang="sk-SK" dirty="0" smtClean="0"/>
              <a:t>- </a:t>
            </a:r>
            <a:r>
              <a:rPr lang="sk-SK" b="1" dirty="0" smtClean="0"/>
              <a:t>ľahšie </a:t>
            </a:r>
            <a:r>
              <a:rPr lang="sk-SK" b="1" dirty="0"/>
              <a:t>riešia </a:t>
            </a:r>
            <a:r>
              <a:rPr lang="sk-SK" b="1" dirty="0" smtClean="0"/>
              <a:t>problémy</a:t>
            </a:r>
            <a:endParaRPr lang="sk-SK" b="1" dirty="0"/>
          </a:p>
          <a:p>
            <a:pPr algn="ctr"/>
            <a:r>
              <a:rPr lang="sk-SK" b="1" dirty="0" smtClean="0"/>
              <a:t>INÉ</a:t>
            </a:r>
          </a:p>
          <a:p>
            <a:pPr algn="ctr"/>
            <a:r>
              <a:rPr lang="sk-SK" b="1" dirty="0" smtClean="0"/>
              <a:t> </a:t>
            </a:r>
            <a:r>
              <a:rPr lang="sk-SK" b="1" dirty="0"/>
              <a:t>– </a:t>
            </a:r>
            <a:r>
              <a:rPr lang="sk-SK" b="1" dirty="0" smtClean="0"/>
              <a:t>rozvíja sa osobnosť vzdelávaním a dozvedajú </a:t>
            </a:r>
            <a:r>
              <a:rPr lang="sk-SK" b="1" dirty="0"/>
              <a:t>sa </a:t>
            </a:r>
            <a:r>
              <a:rPr lang="sk-SK" b="1" dirty="0" smtClean="0"/>
              <a:t>nové veci </a:t>
            </a:r>
          </a:p>
          <a:p>
            <a:pPr algn="ctr"/>
            <a:r>
              <a:rPr lang="sk-SK" b="1" dirty="0" smtClean="0"/>
              <a:t>spoznávajú </a:t>
            </a:r>
            <a:r>
              <a:rPr lang="sk-SK" b="1" dirty="0"/>
              <a:t>nových </a:t>
            </a:r>
            <a:r>
              <a:rPr lang="sk-SK" b="1" dirty="0" smtClean="0"/>
              <a:t>ľudí</a:t>
            </a:r>
          </a:p>
          <a:p>
            <a:pPr algn="ctr"/>
            <a:r>
              <a:rPr lang="sk-SK" b="1" dirty="0"/>
              <a:t>m</a:t>
            </a:r>
            <a:r>
              <a:rPr lang="sk-SK" b="1" dirty="0" smtClean="0"/>
              <a:t>ôžu sa sebarealizovať</a:t>
            </a:r>
            <a:endParaRPr lang="sk-SK" dirty="0"/>
          </a:p>
          <a:p>
            <a:pPr algn="ctr"/>
            <a:endParaRPr lang="sk-SK" sz="5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5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Šípka dolu 5"/>
          <p:cNvSpPr/>
          <p:nvPr/>
        </p:nvSpPr>
        <p:spPr>
          <a:xfrm>
            <a:off x="3575512" y="1775255"/>
            <a:ext cx="1728192" cy="628451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70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/>
          <p:cNvSpPr txBox="1">
            <a:spLocks/>
          </p:cNvSpPr>
          <p:nvPr/>
        </p:nvSpPr>
        <p:spPr>
          <a:xfrm>
            <a:off x="460375" y="548680"/>
            <a:ext cx="8065429" cy="1224136"/>
          </a:xfrm>
          <a:prstGeom prst="rect">
            <a:avLst/>
          </a:prstGeom>
          <a:solidFill>
            <a:srgbClr val="432003"/>
          </a:solidFill>
          <a:ln w="57150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Kreativita</a:t>
            </a:r>
            <a:endParaRPr lang="sk-SK" sz="6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Výsledok vyhľadávania obrázkov pre dopyt poradňa pre optimalizáciu pohybovej akti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499118" y="2199922"/>
            <a:ext cx="806194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k-SK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800" b="1" dirty="0" smtClean="0"/>
              <a:t>V PRIEBEHU ŽIVOTA SA SCHOPNOSTI ČLOVEKA MENIA V ZÁVISLOSTI OD VEKU</a:t>
            </a:r>
            <a:endParaRPr lang="sk-SK" sz="5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67544" y="3424834"/>
            <a:ext cx="8061942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sk-SK" dirty="0" smtClean="0"/>
              <a:t>•  </a:t>
            </a:r>
            <a:r>
              <a:rPr lang="sk-SK" b="1" dirty="0" smtClean="0"/>
              <a:t>vrchol </a:t>
            </a:r>
            <a:r>
              <a:rPr lang="sk-SK" b="1" dirty="0"/>
              <a:t>telesnej výkonnosti sa dosahuje medzi 30 a </a:t>
            </a:r>
            <a:r>
              <a:rPr lang="sk-SK" b="1" dirty="0" smtClean="0"/>
              <a:t>50 </a:t>
            </a:r>
            <a:r>
              <a:rPr lang="pl-PL" b="1" dirty="0" smtClean="0"/>
              <a:t>rokom </a:t>
            </a:r>
            <a:r>
              <a:rPr lang="pl-PL" b="1" dirty="0"/>
              <a:t>života, potom </a:t>
            </a:r>
            <a:endParaRPr lang="pl-PL" b="1" dirty="0" smtClean="0"/>
          </a:p>
          <a:p>
            <a:r>
              <a:rPr lang="pl-PL" b="1" dirty="0"/>
              <a:t> </a:t>
            </a:r>
            <a:r>
              <a:rPr lang="pl-PL" b="1" dirty="0" smtClean="0"/>
              <a:t>   postupne </a:t>
            </a:r>
            <a:r>
              <a:rPr lang="pl-PL" b="1" dirty="0"/>
              <a:t>klesá do 90 rokov</a:t>
            </a:r>
          </a:p>
          <a:p>
            <a:pPr algn="ctr"/>
            <a:endParaRPr lang="sk-SK" sz="5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62118" y="4406387"/>
            <a:ext cx="8061942" cy="180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sk-SK" dirty="0" smtClean="0"/>
              <a:t>•  </a:t>
            </a:r>
            <a:r>
              <a:rPr lang="sk-SK" b="1" dirty="0"/>
              <a:t>duševná výkonnosť v 30. roku života </a:t>
            </a:r>
            <a:r>
              <a:rPr lang="sk-SK" b="1" dirty="0" smtClean="0"/>
              <a:t>prekonáva telesnú </a:t>
            </a:r>
            <a:r>
              <a:rPr lang="sk-SK" b="1" dirty="0"/>
              <a:t>výkonnosť a pretrváva až </a:t>
            </a:r>
            <a:endParaRPr lang="sk-SK" b="1" dirty="0" smtClean="0"/>
          </a:p>
          <a:p>
            <a:r>
              <a:rPr lang="sk-SK" b="1" dirty="0"/>
              <a:t> </a:t>
            </a:r>
            <a:r>
              <a:rPr lang="sk-SK" b="1" dirty="0" smtClean="0"/>
              <a:t>   do </a:t>
            </a:r>
            <a:r>
              <a:rPr lang="sk-SK" b="1" dirty="0"/>
              <a:t>vysokého </a:t>
            </a:r>
            <a:r>
              <a:rPr lang="sk-SK" b="1" dirty="0" smtClean="0"/>
              <a:t>veku, nikdy </a:t>
            </a:r>
            <a:r>
              <a:rPr lang="sk-SK" b="1" dirty="0"/>
              <a:t>úplne nezaniká, jej kvality závisí od duševného </a:t>
            </a:r>
            <a:r>
              <a:rPr lang="sk-SK" b="1" dirty="0" smtClean="0"/>
              <a:t>i    </a:t>
            </a:r>
          </a:p>
          <a:p>
            <a:r>
              <a:rPr lang="sk-SK" b="1" dirty="0"/>
              <a:t> </a:t>
            </a:r>
            <a:r>
              <a:rPr lang="sk-SK" b="1" dirty="0" smtClean="0"/>
              <a:t>   telesného </a:t>
            </a:r>
            <a:r>
              <a:rPr lang="sk-SK" b="1" dirty="0"/>
              <a:t>zdravia vo vyššom veku</a:t>
            </a:r>
          </a:p>
          <a:p>
            <a:r>
              <a:rPr lang="sk-SK" b="1" dirty="0" smtClean="0"/>
              <a:t>    KREATIVITA = </a:t>
            </a:r>
            <a:r>
              <a:rPr lang="sk-SK" b="1" dirty="0"/>
              <a:t>individuálna alebo kolektívna </a:t>
            </a:r>
            <a:r>
              <a:rPr lang="sk-SK" b="1" dirty="0" smtClean="0"/>
              <a:t>schopnosť vytvárať </a:t>
            </a:r>
            <a:r>
              <a:rPr lang="sk-SK" b="1" dirty="0"/>
              <a:t>niečo </a:t>
            </a:r>
            <a:r>
              <a:rPr lang="sk-SK" b="1" dirty="0" smtClean="0"/>
              <a:t>nové</a:t>
            </a:r>
          </a:p>
          <a:p>
            <a:r>
              <a:rPr lang="pl-PL" dirty="0"/>
              <a:t>• </a:t>
            </a:r>
            <a:r>
              <a:rPr lang="pl-PL" sz="2400" b="1" dirty="0" smtClean="0"/>
              <a:t>KREATIVITA JE PODMIENENÁ TROMA SKUPINAMI FAKTOROV</a:t>
            </a:r>
            <a:endParaRPr lang="sk-SK" sz="2400" b="1" dirty="0" smtClean="0"/>
          </a:p>
          <a:p>
            <a:pPr algn="ctr"/>
            <a:endParaRPr lang="sk-SK" sz="5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Šípka dolu 5"/>
          <p:cNvSpPr/>
          <p:nvPr/>
        </p:nvSpPr>
        <p:spPr>
          <a:xfrm>
            <a:off x="3563888" y="1556792"/>
            <a:ext cx="1368152" cy="767589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6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/>
          <p:cNvSpPr txBox="1">
            <a:spLocks/>
          </p:cNvSpPr>
          <p:nvPr/>
        </p:nvSpPr>
        <p:spPr>
          <a:xfrm>
            <a:off x="460375" y="548680"/>
            <a:ext cx="8065429" cy="1224136"/>
          </a:xfrm>
          <a:prstGeom prst="rect">
            <a:avLst/>
          </a:prstGeom>
          <a:solidFill>
            <a:srgbClr val="432003"/>
          </a:solidFill>
          <a:ln w="57150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Kreativita</a:t>
            </a:r>
            <a:endParaRPr lang="sk-SK" sz="6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Výsledok vyhľadávania obrázkov pre dopyt poradňa pre optimalizáciu pohybovej akti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467544" y="1916832"/>
            <a:ext cx="806194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000" b="1" dirty="0" smtClean="0"/>
              <a:t>INDIVIDUÁLNE FAKTORY </a:t>
            </a:r>
          </a:p>
          <a:p>
            <a:r>
              <a:rPr lang="sk-SK" b="1" dirty="0" smtClean="0"/>
              <a:t>      (</a:t>
            </a:r>
            <a:r>
              <a:rPr lang="sk-SK" b="1" dirty="0"/>
              <a:t>genetické vlohy, </a:t>
            </a:r>
            <a:r>
              <a:rPr lang="sk-SK" b="1" dirty="0" smtClean="0"/>
              <a:t>nadanie, fantázia</a:t>
            </a:r>
            <a:r>
              <a:rPr lang="sk-SK" b="1" dirty="0"/>
              <a:t>, intelekt, pamäť, zdravie, </a:t>
            </a:r>
            <a:r>
              <a:rPr lang="sk-SK" b="1" dirty="0" smtClean="0"/>
              <a:t>usilovnosť, </a:t>
            </a:r>
          </a:p>
          <a:p>
            <a:r>
              <a:rPr lang="sk-SK" b="1" dirty="0"/>
              <a:t> </a:t>
            </a:r>
            <a:r>
              <a:rPr lang="sk-SK" b="1" dirty="0" smtClean="0"/>
              <a:t>      činorodosť </a:t>
            </a:r>
            <a:r>
              <a:rPr lang="sk-SK" b="1" dirty="0"/>
              <a:t>a i.)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67544" y="2996952"/>
            <a:ext cx="8061942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2.   FAKTORY PROSTREDIA </a:t>
            </a:r>
            <a:endParaRPr lang="sk-SK" b="1" dirty="0" smtClean="0"/>
          </a:p>
          <a:p>
            <a:r>
              <a:rPr lang="sk-SK" b="1" dirty="0"/>
              <a:t> </a:t>
            </a:r>
            <a:r>
              <a:rPr lang="sk-SK" b="1" dirty="0" smtClean="0"/>
              <a:t>       (</a:t>
            </a:r>
            <a:r>
              <a:rPr lang="sk-SK" b="1" dirty="0"/>
              <a:t>životný priestor, klíma, </a:t>
            </a:r>
            <a:r>
              <a:rPr lang="sk-SK" b="1" dirty="0" smtClean="0"/>
              <a:t>obydlie, rodina</a:t>
            </a:r>
            <a:r>
              <a:rPr lang="sk-SK" b="1" dirty="0"/>
              <a:t>, výchova, vzdelanie, postavenie, práca </a:t>
            </a:r>
            <a:endParaRPr lang="sk-SK" b="1" dirty="0" smtClean="0"/>
          </a:p>
          <a:p>
            <a:r>
              <a:rPr lang="sk-SK" b="1" dirty="0"/>
              <a:t> </a:t>
            </a:r>
            <a:r>
              <a:rPr lang="sk-SK" b="1" dirty="0" smtClean="0"/>
              <a:t>        a </a:t>
            </a:r>
            <a:r>
              <a:rPr lang="sk-SK" b="1" dirty="0"/>
              <a:t>i.)</a:t>
            </a:r>
          </a:p>
          <a:p>
            <a:pPr algn="ctr"/>
            <a:endParaRPr lang="sk-SK" sz="5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67544" y="4149080"/>
            <a:ext cx="8061942" cy="2277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sk-SK" sz="2400" b="1" dirty="0" smtClean="0"/>
              <a:t>FAKTORY EPOCHY </a:t>
            </a:r>
          </a:p>
          <a:p>
            <a:r>
              <a:rPr lang="sk-SK" b="1" dirty="0"/>
              <a:t> </a:t>
            </a:r>
            <a:r>
              <a:rPr lang="sk-SK" b="1" dirty="0" smtClean="0"/>
              <a:t>        (</a:t>
            </a:r>
            <a:r>
              <a:rPr lang="sk-SK" b="1" dirty="0"/>
              <a:t>spoločenské zriadenie, dejinný </a:t>
            </a:r>
            <a:r>
              <a:rPr lang="sk-SK" b="1" dirty="0" smtClean="0"/>
              <a:t>vývoj, úroveň </a:t>
            </a:r>
            <a:r>
              <a:rPr lang="sk-SK" b="1" dirty="0"/>
              <a:t>techniky, estetika, tradícia, </a:t>
            </a:r>
            <a:endParaRPr lang="sk-SK" b="1" dirty="0" smtClean="0"/>
          </a:p>
          <a:p>
            <a:r>
              <a:rPr lang="sk-SK" b="1" dirty="0"/>
              <a:t> </a:t>
            </a:r>
            <a:r>
              <a:rPr lang="sk-SK" b="1" dirty="0" smtClean="0"/>
              <a:t>        náboženstvo </a:t>
            </a:r>
            <a:r>
              <a:rPr lang="sk-SK" b="1" dirty="0"/>
              <a:t>a i.)</a:t>
            </a:r>
          </a:p>
          <a:p>
            <a:pPr algn="ctr"/>
            <a:r>
              <a:rPr lang="sk-SK" b="1" dirty="0" smtClean="0"/>
              <a:t>FAKTORY NAVZÁJOM SÚVISIA A MUSIA SA OVPLYVŇOVAŤ</a:t>
            </a:r>
          </a:p>
          <a:p>
            <a:pPr algn="ctr"/>
            <a:endParaRPr lang="sk-SK" sz="500" b="1" dirty="0" smtClean="0"/>
          </a:p>
          <a:p>
            <a:pPr algn="ctr"/>
            <a:r>
              <a:rPr lang="sk-SK" b="1" dirty="0" smtClean="0"/>
              <a:t>U SENIOROV MÁ DVE ÚROVNE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kreativita všedného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dňa </a:t>
            </a:r>
            <a:r>
              <a:rPr lang="sk-SK" dirty="0" smtClean="0"/>
              <a:t>(záhrada</a:t>
            </a:r>
            <a:r>
              <a:rPr lang="sk-SK" dirty="0"/>
              <a:t>, ručné práce, maľovanie, literatúra) </a:t>
            </a:r>
            <a:endParaRPr lang="sk-SK" dirty="0" smtClean="0"/>
          </a:p>
          <a:p>
            <a:pPr algn="ctr"/>
            <a:r>
              <a:rPr lang="sk-SK" b="1" dirty="0" smtClean="0"/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kreativita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špičkovej úrovni </a:t>
            </a:r>
            <a:r>
              <a:rPr lang="sk-SK" dirty="0"/>
              <a:t>(umelecké diela)</a:t>
            </a:r>
          </a:p>
          <a:p>
            <a:pPr algn="ctr"/>
            <a:endParaRPr lang="sk-SK" sz="5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Šípka dolu 5"/>
          <p:cNvSpPr/>
          <p:nvPr/>
        </p:nvSpPr>
        <p:spPr>
          <a:xfrm>
            <a:off x="6228184" y="1389021"/>
            <a:ext cx="1368152" cy="767589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25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11561" y="1700808"/>
            <a:ext cx="774188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sk-SK" sz="2000" b="1" dirty="0" err="1" smtClean="0">
                <a:solidFill>
                  <a:srgbClr val="542804"/>
                </a:solidFill>
              </a:rPr>
              <a:t>Giuseppe</a:t>
            </a:r>
            <a:r>
              <a:rPr lang="sk-SK" sz="2000" b="1" dirty="0" smtClean="0">
                <a:solidFill>
                  <a:srgbClr val="542804"/>
                </a:solidFill>
              </a:rPr>
              <a:t> </a:t>
            </a:r>
            <a:r>
              <a:rPr lang="sk-SK" sz="2000" b="1" dirty="0" err="1" smtClean="0">
                <a:solidFill>
                  <a:srgbClr val="542804"/>
                </a:solidFill>
              </a:rPr>
              <a:t>Verdi</a:t>
            </a:r>
            <a:r>
              <a:rPr lang="sk-SK" sz="2000" b="1" dirty="0" smtClean="0">
                <a:solidFill>
                  <a:srgbClr val="542804"/>
                </a:solidFill>
              </a:rPr>
              <a:t> </a:t>
            </a:r>
            <a:r>
              <a:rPr lang="sk-SK" sz="2000" dirty="0" smtClean="0">
                <a:solidFill>
                  <a:srgbClr val="542804"/>
                </a:solidFill>
              </a:rPr>
              <a:t>(1813–1901) - 88 rokov </a:t>
            </a:r>
            <a:r>
              <a:rPr lang="sk-SK" sz="2000" b="1" dirty="0" smtClean="0">
                <a:solidFill>
                  <a:srgbClr val="542804"/>
                </a:solidFill>
              </a:rPr>
              <a:t> </a:t>
            </a:r>
          </a:p>
          <a:p>
            <a:pPr marL="114300" indent="0" algn="ctr">
              <a:buNone/>
            </a:pPr>
            <a:r>
              <a:rPr lang="sk-SK" sz="2000" b="1" dirty="0" smtClean="0">
                <a:solidFill>
                  <a:srgbClr val="542804"/>
                </a:solidFill>
              </a:rPr>
              <a:t>zložil operu </a:t>
            </a:r>
            <a:r>
              <a:rPr lang="sk-SK" sz="2000" b="1" dirty="0" err="1" smtClean="0">
                <a:solidFill>
                  <a:srgbClr val="542804"/>
                </a:solidFill>
              </a:rPr>
              <a:t>Falstaff</a:t>
            </a:r>
            <a:r>
              <a:rPr lang="sk-SK" sz="2000" b="1" dirty="0" smtClean="0">
                <a:solidFill>
                  <a:srgbClr val="542804"/>
                </a:solidFill>
              </a:rPr>
              <a:t> v 80-tich rokoch svojho života</a:t>
            </a:r>
            <a:endParaRPr lang="sk-SK" sz="2000" b="1" dirty="0">
              <a:solidFill>
                <a:srgbClr val="542804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75445" y="2468027"/>
            <a:ext cx="7701405" cy="707886"/>
          </a:xfrm>
          <a:prstGeom prst="rect">
            <a:avLst/>
          </a:prstGeom>
          <a:solidFill>
            <a:srgbClr val="542804"/>
          </a:solidFill>
          <a:ln>
            <a:solidFill>
              <a:srgbClr val="3D1E3E"/>
            </a:solidFill>
          </a:ln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it-IT" sz="2000" b="1" dirty="0">
                <a:solidFill>
                  <a:schemeClr val="bg2">
                    <a:lumMod val="90000"/>
                  </a:schemeClr>
                </a:solidFill>
              </a:rPr>
              <a:t>Tiziano Vecelli </a:t>
            </a:r>
            <a:r>
              <a:rPr lang="sk-SK" sz="2000" b="1" dirty="0" smtClean="0">
                <a:solidFill>
                  <a:schemeClr val="bg2">
                    <a:lumMod val="90000"/>
                  </a:schemeClr>
                </a:solidFill>
              </a:rPr>
              <a:t>„</a:t>
            </a:r>
            <a:r>
              <a:rPr lang="it-IT" sz="2000" b="1" dirty="0" smtClean="0">
                <a:solidFill>
                  <a:schemeClr val="bg2">
                    <a:lumMod val="90000"/>
                  </a:schemeClr>
                </a:solidFill>
              </a:rPr>
              <a:t>Tizian</a:t>
            </a:r>
            <a:r>
              <a:rPr lang="sk-SK" sz="2000" b="1" dirty="0" smtClean="0">
                <a:solidFill>
                  <a:schemeClr val="bg2">
                    <a:lumMod val="90000"/>
                  </a:schemeClr>
                </a:solidFill>
              </a:rPr>
              <a:t>“</a:t>
            </a:r>
            <a:r>
              <a:rPr lang="it-IT" sz="20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it-IT" sz="2000" dirty="0" smtClean="0">
                <a:solidFill>
                  <a:schemeClr val="bg2">
                    <a:lumMod val="90000"/>
                  </a:schemeClr>
                </a:solidFill>
              </a:rPr>
              <a:t>1485-</a:t>
            </a:r>
            <a:r>
              <a:rPr lang="sk-SK" sz="2000" dirty="0" smtClean="0">
                <a:solidFill>
                  <a:schemeClr val="bg2">
                    <a:lumMod val="90000"/>
                  </a:schemeClr>
                </a:solidFill>
              </a:rPr>
              <a:t>1</a:t>
            </a:r>
            <a:r>
              <a:rPr lang="it-IT" sz="2000" dirty="0" smtClean="0">
                <a:solidFill>
                  <a:schemeClr val="bg2">
                    <a:lumMod val="90000"/>
                  </a:schemeClr>
                </a:solidFill>
              </a:rPr>
              <a:t>576 )</a:t>
            </a:r>
            <a:r>
              <a:rPr lang="sk-SK" sz="2000" dirty="0" smtClean="0">
                <a:solidFill>
                  <a:schemeClr val="bg2">
                    <a:lumMod val="90000"/>
                  </a:schemeClr>
                </a:solidFill>
              </a:rPr>
              <a:t> - 91 rokov</a:t>
            </a:r>
          </a:p>
          <a:p>
            <a:pPr marL="114300" indent="0" algn="ctr">
              <a:buNone/>
            </a:pPr>
            <a:r>
              <a:rPr lang="sk-SK" sz="2000" b="1" dirty="0" smtClean="0">
                <a:solidFill>
                  <a:schemeClr val="bg2">
                    <a:lumMod val="90000"/>
                  </a:schemeClr>
                </a:solidFill>
              </a:rPr>
              <a:t>maľoval až do svojej smrti, zomrel </a:t>
            </a:r>
            <a:r>
              <a:rPr lang="sk-SK" sz="2000" b="1" dirty="0">
                <a:solidFill>
                  <a:schemeClr val="bg2">
                    <a:lumMod val="90000"/>
                  </a:schemeClr>
                </a:solidFill>
              </a:rPr>
              <a:t>na </a:t>
            </a:r>
            <a:r>
              <a:rPr lang="sk-SK" sz="2000" b="1" dirty="0" smtClean="0">
                <a:solidFill>
                  <a:schemeClr val="bg2">
                    <a:lumMod val="90000"/>
                  </a:schemeClr>
                </a:solidFill>
              </a:rPr>
              <a:t>mor</a:t>
            </a:r>
            <a:endParaRPr lang="sk-SK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Bublina v tvare šípky dolu 4"/>
          <p:cNvSpPr/>
          <p:nvPr/>
        </p:nvSpPr>
        <p:spPr>
          <a:xfrm>
            <a:off x="611561" y="357560"/>
            <a:ext cx="7705884" cy="134324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542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sk-SK" sz="6000" b="1" dirty="0" smtClean="0">
                <a:solidFill>
                  <a:srgbClr val="542804"/>
                </a:solidFill>
              </a:rPr>
              <a:t>Kreativita PRÍKLAD</a:t>
            </a:r>
            <a:endParaRPr lang="sk-SK" sz="6000" b="1" dirty="0">
              <a:solidFill>
                <a:srgbClr val="542804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58402" y="3175913"/>
            <a:ext cx="774188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sk-SK" sz="2000" b="1" dirty="0" err="1">
                <a:solidFill>
                  <a:srgbClr val="542804"/>
                </a:solidFill>
              </a:rPr>
              <a:t>Picasso</a:t>
            </a:r>
            <a:r>
              <a:rPr lang="sk-SK" sz="2000" b="1" dirty="0">
                <a:solidFill>
                  <a:srgbClr val="542804"/>
                </a:solidFill>
              </a:rPr>
              <a:t> </a:t>
            </a:r>
            <a:r>
              <a:rPr lang="sk-SK" sz="2000" b="1" dirty="0" err="1" smtClean="0">
                <a:solidFill>
                  <a:srgbClr val="542804"/>
                </a:solidFill>
              </a:rPr>
              <a:t>López</a:t>
            </a:r>
            <a:r>
              <a:rPr lang="sk-SK" sz="2000" b="1" dirty="0" smtClean="0">
                <a:solidFill>
                  <a:srgbClr val="542804"/>
                </a:solidFill>
              </a:rPr>
              <a:t> </a:t>
            </a:r>
            <a:r>
              <a:rPr lang="it-IT" sz="2000" dirty="0">
                <a:solidFill>
                  <a:srgbClr val="542804"/>
                </a:solidFill>
              </a:rPr>
              <a:t>(</a:t>
            </a:r>
            <a:r>
              <a:rPr lang="it-IT" sz="2000" dirty="0" smtClean="0">
                <a:solidFill>
                  <a:srgbClr val="542804"/>
                </a:solidFill>
              </a:rPr>
              <a:t>1</a:t>
            </a:r>
            <a:r>
              <a:rPr lang="sk-SK" sz="2000" dirty="0" smtClean="0">
                <a:solidFill>
                  <a:srgbClr val="542804"/>
                </a:solidFill>
              </a:rPr>
              <a:t>881</a:t>
            </a:r>
            <a:r>
              <a:rPr lang="it-IT" sz="2000" dirty="0" smtClean="0">
                <a:solidFill>
                  <a:srgbClr val="542804"/>
                </a:solidFill>
              </a:rPr>
              <a:t>-1</a:t>
            </a:r>
            <a:r>
              <a:rPr lang="sk-SK" sz="2000" dirty="0" smtClean="0">
                <a:solidFill>
                  <a:srgbClr val="542804"/>
                </a:solidFill>
              </a:rPr>
              <a:t>973</a:t>
            </a:r>
            <a:r>
              <a:rPr lang="it-IT" sz="2000" dirty="0" smtClean="0">
                <a:solidFill>
                  <a:srgbClr val="542804"/>
                </a:solidFill>
              </a:rPr>
              <a:t>)</a:t>
            </a:r>
            <a:r>
              <a:rPr lang="sk-SK" sz="2000" dirty="0" smtClean="0">
                <a:solidFill>
                  <a:srgbClr val="542804"/>
                </a:solidFill>
              </a:rPr>
              <a:t> </a:t>
            </a:r>
            <a:r>
              <a:rPr lang="sk-SK" sz="2000" b="1" dirty="0" smtClean="0">
                <a:solidFill>
                  <a:srgbClr val="542804"/>
                </a:solidFill>
              </a:rPr>
              <a:t>zomrel  91 rokoch</a:t>
            </a:r>
            <a:endParaRPr lang="sk-SK" sz="2000" b="1" dirty="0">
              <a:solidFill>
                <a:srgbClr val="542804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78644" y="3576023"/>
            <a:ext cx="7701405" cy="707886"/>
          </a:xfrm>
          <a:prstGeom prst="rect">
            <a:avLst/>
          </a:prstGeom>
          <a:solidFill>
            <a:srgbClr val="542804"/>
          </a:solidFill>
          <a:ln>
            <a:solidFill>
              <a:srgbClr val="542804"/>
            </a:solidFill>
          </a:ln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sk-SK" sz="2000" b="1" dirty="0" smtClean="0">
                <a:solidFill>
                  <a:schemeClr val="bg2">
                    <a:lumMod val="90000"/>
                  </a:schemeClr>
                </a:solidFill>
              </a:rPr>
              <a:t>Prof.</a:t>
            </a:r>
            <a:r>
              <a:rPr lang="sk-SK" sz="20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sk-SK" sz="2000" b="1" dirty="0" smtClean="0">
                <a:solidFill>
                  <a:schemeClr val="bg2">
                    <a:lumMod val="90000"/>
                  </a:schemeClr>
                </a:solidFill>
              </a:rPr>
              <a:t>Otakar </a:t>
            </a:r>
            <a:r>
              <a:rPr lang="sk-SK" sz="2000" b="1" dirty="0">
                <a:solidFill>
                  <a:schemeClr val="bg2">
                    <a:lumMod val="90000"/>
                  </a:schemeClr>
                </a:solidFill>
              </a:rPr>
              <a:t>Vávra</a:t>
            </a:r>
            <a:r>
              <a:rPr lang="sk-SK" sz="2000" dirty="0">
                <a:solidFill>
                  <a:schemeClr val="bg2">
                    <a:lumMod val="90000"/>
                  </a:schemeClr>
                </a:solidFill>
              </a:rPr>
              <a:t> </a:t>
            </a:r>
            <a:r>
              <a:rPr lang="sk-SK" sz="2000" dirty="0" smtClean="0">
                <a:solidFill>
                  <a:schemeClr val="bg2">
                    <a:lumMod val="90000"/>
                  </a:schemeClr>
                </a:solidFill>
              </a:rPr>
              <a:t>1911-2011 - režisér a zvodca žien </a:t>
            </a:r>
            <a:r>
              <a:rPr lang="sk-SK" sz="2000" b="1" dirty="0" smtClean="0">
                <a:solidFill>
                  <a:schemeClr val="bg2">
                    <a:lumMod val="90000"/>
                  </a:schemeClr>
                </a:solidFill>
              </a:rPr>
              <a:t>si udržoval aktivitu do stovky</a:t>
            </a:r>
            <a:endParaRPr lang="sk-SK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34963" y="4283909"/>
            <a:ext cx="774188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sk-SK" sz="2000" b="1" dirty="0" err="1" smtClean="0">
                <a:solidFill>
                  <a:srgbClr val="542804"/>
                </a:solidFill>
              </a:rPr>
              <a:t>Arthur</a:t>
            </a:r>
            <a:r>
              <a:rPr lang="sk-SK" sz="2000" b="1" dirty="0" smtClean="0">
                <a:solidFill>
                  <a:srgbClr val="542804"/>
                </a:solidFill>
              </a:rPr>
              <a:t> </a:t>
            </a:r>
            <a:r>
              <a:rPr lang="sk-SK" sz="2000" b="1" dirty="0" err="1">
                <a:solidFill>
                  <a:srgbClr val="542804"/>
                </a:solidFill>
              </a:rPr>
              <a:t>Rubinstein</a:t>
            </a:r>
            <a:r>
              <a:rPr lang="sk-SK" sz="2000" dirty="0">
                <a:solidFill>
                  <a:srgbClr val="542804"/>
                </a:solidFill>
              </a:rPr>
              <a:t> </a:t>
            </a:r>
            <a:r>
              <a:rPr lang="sk-SK" sz="2000" dirty="0" smtClean="0">
                <a:solidFill>
                  <a:srgbClr val="542804"/>
                </a:solidFill>
              </a:rPr>
              <a:t>(1887–1982)</a:t>
            </a:r>
            <a:r>
              <a:rPr lang="sk-SK" sz="2000" b="1" dirty="0" smtClean="0">
                <a:solidFill>
                  <a:srgbClr val="542804"/>
                </a:solidFill>
              </a:rPr>
              <a:t> koncertoval ešte aj v sedemdesiatke</a:t>
            </a:r>
            <a:endParaRPr lang="sk-SK" sz="2000" b="1" dirty="0">
              <a:solidFill>
                <a:srgbClr val="542804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90235" y="4653136"/>
            <a:ext cx="7741887" cy="1754326"/>
          </a:xfrm>
          <a:prstGeom prst="rect">
            <a:avLst/>
          </a:prstGeom>
          <a:solidFill>
            <a:srgbClr val="241102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Pythagoras (586-496) sa dožil 90 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rokov</a:t>
            </a:r>
            <a:endParaRPr lang="sk-SK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Winston </a:t>
            </a:r>
            <a:r>
              <a:rPr lang="en-US" b="1" dirty="0">
                <a:solidFill>
                  <a:schemeClr val="bg1"/>
                </a:solidFill>
              </a:rPr>
              <a:t>Churchill (1874-1965) </a:t>
            </a:r>
            <a:r>
              <a:rPr lang="en-US" b="1" dirty="0" err="1">
                <a:solidFill>
                  <a:schemeClr val="bg1"/>
                </a:solidFill>
              </a:rPr>
              <a:t>bol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premiérom</a:t>
            </a:r>
            <a:r>
              <a:rPr lang="en-US" b="1" dirty="0">
                <a:solidFill>
                  <a:schemeClr val="bg1"/>
                </a:solidFill>
              </a:rPr>
              <a:t> do 80 </a:t>
            </a:r>
            <a:r>
              <a:rPr lang="en-US" b="1" dirty="0" smtClean="0">
                <a:solidFill>
                  <a:schemeClr val="bg1"/>
                </a:solidFill>
              </a:rPr>
              <a:t>r</a:t>
            </a:r>
            <a:r>
              <a:rPr lang="sk-SK" b="1" dirty="0" smtClean="0">
                <a:solidFill>
                  <a:schemeClr val="bg1"/>
                </a:solidFill>
              </a:rPr>
              <a:t>okov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sk-SK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Josip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Broz</a:t>
            </a:r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Tito </a:t>
            </a:r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(1892-1980) do 88 </a:t>
            </a:r>
            <a:r>
              <a:rPr lang="pt-B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</a:t>
            </a:r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okov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Michelangelo Buonarotti (1475-1564) 89 </a:t>
            </a:r>
            <a:r>
              <a:rPr lang="it-IT" b="1" dirty="0" smtClean="0">
                <a:solidFill>
                  <a:schemeClr val="bg1"/>
                </a:solidFill>
              </a:rPr>
              <a:t>r</a:t>
            </a:r>
            <a:r>
              <a:rPr lang="sk-SK" b="1" dirty="0" smtClean="0">
                <a:solidFill>
                  <a:schemeClr val="bg1"/>
                </a:solidFill>
              </a:rPr>
              <a:t>okov</a:t>
            </a:r>
          </a:p>
          <a:p>
            <a:pPr algn="ctr"/>
            <a:r>
              <a:rPr lang="it-IT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George</a:t>
            </a:r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Bernard </a:t>
            </a:r>
            <a:r>
              <a:rPr lang="sk-SK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Shaw</a:t>
            </a:r>
            <a:r>
              <a:rPr lang="sk-SK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(1856-1950) v 80 </a:t>
            </a:r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rokov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Lev </a:t>
            </a:r>
            <a:r>
              <a:rPr lang="sk-SK" b="1" dirty="0" err="1">
                <a:solidFill>
                  <a:schemeClr val="bg1"/>
                </a:solidFill>
              </a:rPr>
              <a:t>Nikolajevič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Tolstoj</a:t>
            </a:r>
            <a:r>
              <a:rPr lang="sk-SK" b="1" dirty="0">
                <a:solidFill>
                  <a:schemeClr val="bg1"/>
                </a:solidFill>
              </a:rPr>
              <a:t> (</a:t>
            </a:r>
            <a:r>
              <a:rPr lang="sk-SK" b="1" dirty="0" smtClean="0">
                <a:solidFill>
                  <a:schemeClr val="bg1"/>
                </a:solidFill>
              </a:rPr>
              <a:t>1828-1910</a:t>
            </a:r>
            <a:r>
              <a:rPr lang="sk-SK" b="1" dirty="0">
                <a:solidFill>
                  <a:schemeClr val="bg1"/>
                </a:solidFill>
              </a:rPr>
              <a:t>) -76 </a:t>
            </a:r>
            <a:r>
              <a:rPr lang="sk-SK" b="1" dirty="0" smtClean="0">
                <a:solidFill>
                  <a:schemeClr val="bg1"/>
                </a:solidFill>
              </a:rPr>
              <a:t>rokov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9" name="Šípka dolu 5"/>
          <p:cNvSpPr/>
          <p:nvPr/>
        </p:nvSpPr>
        <p:spPr>
          <a:xfrm>
            <a:off x="3635896" y="981472"/>
            <a:ext cx="1368152" cy="767589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23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01511" y="1772816"/>
            <a:ext cx="774188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sz="2800" b="1" dirty="0"/>
              <a:t>s predĺžením ľudského veku sa kreatívna schopnosť</a:t>
            </a:r>
          </a:p>
          <a:p>
            <a:pPr algn="ctr"/>
            <a:r>
              <a:rPr lang="sk-SK" sz="2800" b="1" dirty="0"/>
              <a:t>presúva do vyššieho veku</a:t>
            </a:r>
          </a:p>
        </p:txBody>
      </p:sp>
      <p:sp>
        <p:nvSpPr>
          <p:cNvPr id="4" name="Obdĺžnik 3"/>
          <p:cNvSpPr/>
          <p:nvPr/>
        </p:nvSpPr>
        <p:spPr>
          <a:xfrm>
            <a:off x="601511" y="2726923"/>
            <a:ext cx="7701405" cy="523220"/>
          </a:xfrm>
          <a:prstGeom prst="rect">
            <a:avLst/>
          </a:prstGeom>
          <a:solidFill>
            <a:srgbClr val="542804"/>
          </a:solidFill>
          <a:ln>
            <a:solidFill>
              <a:srgbClr val="3D1E3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starší i starý človek je schopný tvorivej činnosti</a:t>
            </a:r>
          </a:p>
        </p:txBody>
      </p:sp>
      <p:sp>
        <p:nvSpPr>
          <p:cNvPr id="5" name="Bublina v tvare šípky dolu 4"/>
          <p:cNvSpPr/>
          <p:nvPr/>
        </p:nvSpPr>
        <p:spPr>
          <a:xfrm>
            <a:off x="637514" y="548680"/>
            <a:ext cx="7705884" cy="134324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542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sk-SK" sz="6000" b="1" dirty="0" smtClean="0">
                <a:solidFill>
                  <a:srgbClr val="542804"/>
                </a:solidFill>
              </a:rPr>
              <a:t>Význam kreativity</a:t>
            </a:r>
            <a:endParaRPr lang="sk-SK" sz="6000" b="1" dirty="0">
              <a:solidFill>
                <a:srgbClr val="542804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54653" y="3501008"/>
            <a:ext cx="7741887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TVORIVÁ ČINNOSŤ SA I U PRIEMERNÝCH JEDINCOV PREJAVUJE V TZV. </a:t>
            </a:r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„KREATIVITE VŠEDNÉHO DŇA“</a:t>
            </a:r>
            <a:endParaRPr lang="sk-SK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34963" y="4509120"/>
            <a:ext cx="7741887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sz="2000" dirty="0" smtClean="0">
                <a:solidFill>
                  <a:srgbClr val="C00000"/>
                </a:solidFill>
              </a:rPr>
              <a:t> </a:t>
            </a:r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KREATIVITA VŠEDNÉHO DŇA MÁ VEĽKÝ VÝZNAM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800" b="1" dirty="0" smtClean="0"/>
          </a:p>
          <a:p>
            <a:pPr algn="ctr"/>
            <a:r>
              <a:rPr lang="sk-SK" sz="2000" b="1" dirty="0" smtClean="0"/>
              <a:t>vyplnenie </a:t>
            </a:r>
            <a:r>
              <a:rPr lang="sk-SK" sz="2000" b="1" dirty="0"/>
              <a:t>voľného </a:t>
            </a:r>
            <a:r>
              <a:rPr lang="sk-SK" sz="2000" b="1" dirty="0" smtClean="0"/>
              <a:t>času</a:t>
            </a:r>
          </a:p>
          <a:p>
            <a:pPr algn="ctr"/>
            <a:r>
              <a:rPr lang="sk-SK" sz="2000" b="1" dirty="0" smtClean="0"/>
              <a:t>kvalitu </a:t>
            </a:r>
            <a:r>
              <a:rPr lang="sk-SK" sz="2000" b="1" dirty="0"/>
              <a:t>života v starobe </a:t>
            </a:r>
            <a:endParaRPr lang="sk-SK" sz="2000" b="1" dirty="0" smtClean="0"/>
          </a:p>
          <a:p>
            <a:pPr algn="ctr"/>
            <a:r>
              <a:rPr lang="sk-SK" sz="2000" b="1" dirty="0" smtClean="0"/>
              <a:t>fyzické</a:t>
            </a:r>
            <a:r>
              <a:rPr lang="sk-SK" sz="2000" b="1" dirty="0"/>
              <a:t>, duševné zdravie či sociálne fungovanie</a:t>
            </a:r>
            <a:endParaRPr lang="sk-SK" sz="2000" dirty="0"/>
          </a:p>
        </p:txBody>
      </p:sp>
      <p:sp>
        <p:nvSpPr>
          <p:cNvPr id="7" name="Šípka dolu 5"/>
          <p:cNvSpPr/>
          <p:nvPr/>
        </p:nvSpPr>
        <p:spPr>
          <a:xfrm>
            <a:off x="3563888" y="1188428"/>
            <a:ext cx="1512168" cy="767589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97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 txBox="1">
            <a:spLocks noGrp="1"/>
          </p:cNvSpPr>
          <p:nvPr>
            <p:ph idx="1"/>
          </p:nvPr>
        </p:nvSpPr>
        <p:spPr>
          <a:xfrm>
            <a:off x="475420" y="1428986"/>
            <a:ext cx="8136904" cy="1865126"/>
          </a:xfrm>
          <a:prstGeom prst="rect">
            <a:avLst/>
          </a:prstGeom>
          <a:solidFill>
            <a:srgbClr val="F8A662"/>
          </a:solidFill>
          <a:ln w="57150">
            <a:solidFill>
              <a:srgbClr val="642F04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 A R N U T I E </a:t>
            </a:r>
            <a:r>
              <a:rPr lang="sk-SK" sz="3600" dirty="0" smtClean="0"/>
              <a:t> </a:t>
            </a:r>
          </a:p>
          <a:p>
            <a:pPr marL="0" indent="0" algn="ctr">
              <a:buNone/>
            </a:pPr>
            <a:r>
              <a:rPr lang="sk-SK" sz="3600" dirty="0" smtClean="0"/>
              <a:t>je </a:t>
            </a:r>
            <a:r>
              <a:rPr lang="sk-SK" sz="3600" dirty="0"/>
              <a:t>proces prebiehajúci v oblasti biologicko-fyziologickej, psychickej a </a:t>
            </a:r>
            <a:r>
              <a:rPr lang="sk-SK" sz="3600" dirty="0" smtClean="0"/>
              <a:t>sociálnej</a:t>
            </a:r>
            <a:endParaRPr lang="sk-SK" sz="3600" dirty="0"/>
          </a:p>
        </p:txBody>
      </p:sp>
      <p:sp>
        <p:nvSpPr>
          <p:cNvPr id="3" name="Zástupný symbol obsahu 3"/>
          <p:cNvSpPr txBox="1">
            <a:spLocks/>
          </p:cNvSpPr>
          <p:nvPr/>
        </p:nvSpPr>
        <p:spPr>
          <a:xfrm>
            <a:off x="429072" y="3789040"/>
            <a:ext cx="8229600" cy="1311128"/>
          </a:xfrm>
          <a:prstGeom prst="rect">
            <a:avLst/>
          </a:prstGeom>
          <a:solidFill>
            <a:srgbClr val="4D1C1B"/>
          </a:solidFill>
          <a:ln w="76200">
            <a:solidFill>
              <a:srgbClr val="F7994B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sk-SK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 A R O B A </a:t>
            </a:r>
            <a:r>
              <a:rPr lang="sk-SK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</a:p>
          <a:p>
            <a:pPr marL="0" indent="0" algn="ctr">
              <a:buFont typeface="Arial" pitchFamily="34" charset="0"/>
              <a:buNone/>
            </a:pPr>
            <a:r>
              <a:rPr lang="sk-SK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je konečnou etapu procesu starnutia</a:t>
            </a:r>
          </a:p>
        </p:txBody>
      </p:sp>
      <p:sp>
        <p:nvSpPr>
          <p:cNvPr id="2" name="Rovnoramenný trojuholník 1"/>
          <p:cNvSpPr/>
          <p:nvPr/>
        </p:nvSpPr>
        <p:spPr>
          <a:xfrm rot="10800000">
            <a:off x="3017416" y="3294112"/>
            <a:ext cx="3096344" cy="626368"/>
          </a:xfrm>
          <a:prstGeom prst="triangle">
            <a:avLst/>
          </a:prstGeom>
          <a:solidFill>
            <a:srgbClr val="F8A662"/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7042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/>
          <p:cNvSpPr txBox="1">
            <a:spLocks/>
          </p:cNvSpPr>
          <p:nvPr/>
        </p:nvSpPr>
        <p:spPr>
          <a:xfrm>
            <a:off x="477678" y="620688"/>
            <a:ext cx="8065429" cy="907471"/>
          </a:xfrm>
          <a:prstGeom prst="rect">
            <a:avLst/>
          </a:prstGeom>
          <a:solidFill>
            <a:srgbClr val="432003"/>
          </a:solidFill>
          <a:ln w="57150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txBody>
          <a:bodyPr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Kreativita vo vyššom veku</a:t>
            </a:r>
            <a:endParaRPr lang="sk-SK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Výsledok vyhľadávania obrázkov pre dopyt poradňa pre optimalizáciu pohybovej akti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611559" y="1700808"/>
            <a:ext cx="7931547" cy="4431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432003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V AMERICKEJ ŠTÚDII</a:t>
            </a:r>
          </a:p>
          <a:p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2000" b="1" dirty="0" smtClean="0"/>
              <a:t>počas </a:t>
            </a:r>
            <a:r>
              <a:rPr lang="sk-SK" sz="2000" b="1" dirty="0"/>
              <a:t>30 týždňov seniori </a:t>
            </a:r>
            <a:r>
              <a:rPr lang="sk-SK" sz="2000" i="1" dirty="0"/>
              <a:t>(</a:t>
            </a:r>
            <a:r>
              <a:rPr lang="sk-SK" sz="2000" i="1" dirty="0" smtClean="0"/>
              <a:t>priemerný vek </a:t>
            </a:r>
            <a:r>
              <a:rPr lang="sk-SK" sz="2000" i="1" dirty="0"/>
              <a:t>79 rokov) </a:t>
            </a:r>
            <a:r>
              <a:rPr lang="sk-SK" sz="2000" b="1" dirty="0"/>
              <a:t>pod </a:t>
            </a:r>
            <a:r>
              <a:rPr lang="sk-SK" sz="2000" b="1" dirty="0" smtClean="0"/>
              <a:t> </a:t>
            </a:r>
          </a:p>
          <a:p>
            <a:r>
              <a:rPr lang="sk-SK" sz="2000" b="1" dirty="0"/>
              <a:t> </a:t>
            </a:r>
            <a:r>
              <a:rPr lang="sk-SK" sz="2000" b="1" dirty="0" smtClean="0"/>
              <a:t>   profesionálnym </a:t>
            </a:r>
            <a:r>
              <a:rPr lang="sk-SK" sz="2000" b="1" dirty="0"/>
              <a:t>vedením sa </a:t>
            </a:r>
            <a:r>
              <a:rPr lang="sk-SK" sz="2000" b="1" dirty="0" smtClean="0"/>
              <a:t>venovali zborovému </a:t>
            </a:r>
            <a:r>
              <a:rPr lang="sk-SK" sz="2000" b="1" dirty="0"/>
              <a:t>spevu </a:t>
            </a:r>
            <a:endParaRPr lang="sk-SK" sz="2000" b="1" dirty="0" smtClean="0"/>
          </a:p>
          <a:p>
            <a:r>
              <a:rPr lang="sk-SK" sz="2000" b="1" dirty="0"/>
              <a:t> </a:t>
            </a:r>
            <a:r>
              <a:rPr lang="sk-SK" sz="2000" b="1" dirty="0" smtClean="0"/>
              <a:t>   v </a:t>
            </a:r>
            <a:r>
              <a:rPr lang="sk-SK" sz="2000" b="1" dirty="0"/>
              <a:t>spevokole </a:t>
            </a:r>
            <a:r>
              <a:rPr lang="sk-SK" sz="2000" i="1" dirty="0"/>
              <a:t>(týždenné nácviky</a:t>
            </a:r>
            <a:r>
              <a:rPr lang="sk-SK" sz="2000" i="1" dirty="0" smtClean="0"/>
              <a:t>, vystúpenia </a:t>
            </a:r>
            <a:r>
              <a:rPr lang="sk-SK" sz="2000" i="1" dirty="0"/>
              <a:t>na verejnosti</a:t>
            </a:r>
            <a:r>
              <a:rPr lang="sk-SK" sz="2000" i="1" dirty="0" smtClean="0"/>
              <a:t>)</a:t>
            </a:r>
          </a:p>
          <a:p>
            <a:endParaRPr lang="sk-SK" sz="400" i="1" dirty="0"/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V POROVNANÍ S KONTROLNOU SKUPINOU SUBJEKTÍVNE </a:t>
            </a:r>
          </a:p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LEPŠIE HODNOTILI </a:t>
            </a:r>
          </a:p>
          <a:p>
            <a:r>
              <a:rPr lang="sk-SK" sz="2000" b="1" dirty="0" smtClean="0"/>
              <a:t>    svoje </a:t>
            </a:r>
            <a:r>
              <a:rPr lang="sk-SK" sz="2000" b="1" dirty="0"/>
              <a:t>zdravie, mali nižší počet návštev </a:t>
            </a:r>
            <a:r>
              <a:rPr lang="sk-SK" sz="2000" b="1" dirty="0" smtClean="0"/>
              <a:t>u lekára,</a:t>
            </a:r>
          </a:p>
          <a:p>
            <a:r>
              <a:rPr lang="sk-SK" sz="2000" b="1" dirty="0"/>
              <a:t> </a:t>
            </a:r>
            <a:r>
              <a:rPr lang="sk-SK" sz="2000" b="1" dirty="0" smtClean="0"/>
              <a:t>   </a:t>
            </a:r>
            <a:r>
              <a:rPr lang="sk-SK" sz="2000" b="1" dirty="0"/>
              <a:t>užívali </a:t>
            </a:r>
            <a:r>
              <a:rPr lang="sk-SK" sz="2000" b="1" dirty="0" smtClean="0"/>
              <a:t>menej </a:t>
            </a:r>
            <a:r>
              <a:rPr lang="sk-SK" sz="2000" b="1" dirty="0"/>
              <a:t>liekov, mali menší počet pádov</a:t>
            </a:r>
            <a:r>
              <a:rPr lang="sk-SK" sz="2000" b="1" dirty="0" smtClean="0"/>
              <a:t>,</a:t>
            </a:r>
          </a:p>
          <a:p>
            <a:r>
              <a:rPr lang="sk-SK" sz="2000" b="1" dirty="0" smtClean="0"/>
              <a:t>    lepšie duševné zdravie </a:t>
            </a:r>
            <a:r>
              <a:rPr lang="sk-SK" dirty="0" smtClean="0"/>
              <a:t>(menej depresií, či </a:t>
            </a:r>
            <a:r>
              <a:rPr lang="sk-SK" dirty="0"/>
              <a:t>pocitu osamelosti)</a:t>
            </a:r>
            <a:r>
              <a:rPr lang="sk-SK" sz="2000" b="1" dirty="0"/>
              <a:t> </a:t>
            </a:r>
            <a:endParaRPr lang="sk-SK" sz="2000" b="1" dirty="0" smtClean="0"/>
          </a:p>
          <a:p>
            <a:r>
              <a:rPr lang="sk-SK" sz="2000" b="1" dirty="0"/>
              <a:t> </a:t>
            </a:r>
            <a:r>
              <a:rPr lang="sk-SK" sz="2000" b="1" dirty="0" smtClean="0"/>
              <a:t>   </a:t>
            </a:r>
            <a:r>
              <a:rPr lang="sk-SK" b="1" dirty="0" smtClean="0"/>
              <a:t>a </a:t>
            </a:r>
            <a:r>
              <a:rPr lang="sk-SK" b="1" dirty="0"/>
              <a:t>vyšší počet aktivít </a:t>
            </a:r>
            <a:endParaRPr lang="sk-SK" b="1" dirty="0" smtClean="0"/>
          </a:p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R E A T I V I T A</a:t>
            </a:r>
          </a:p>
          <a:p>
            <a:pPr algn="ctr"/>
            <a:r>
              <a:rPr lang="sk-SK" b="1" dirty="0" smtClean="0"/>
              <a:t>JE ZATIAĽ PODCEŇOVANÝM FAKTOROM,</a:t>
            </a:r>
          </a:p>
          <a:p>
            <a:pPr algn="ctr"/>
            <a:r>
              <a:rPr lang="sk-SK" b="1" dirty="0" smtClean="0"/>
              <a:t> KTORÝ VŠAK PRISPIEVA I K ZLEPŠENIU FYZICKÉHO, DUŠEVNÉHO                                I SOCIÁLNEHO ZDRAVIA</a:t>
            </a:r>
            <a:endParaRPr lang="sk-SK" sz="3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Šípka dolu 5"/>
          <p:cNvSpPr/>
          <p:nvPr/>
        </p:nvSpPr>
        <p:spPr>
          <a:xfrm>
            <a:off x="6804248" y="1365266"/>
            <a:ext cx="1368152" cy="767589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64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2" y="1484784"/>
            <a:ext cx="5132189" cy="37147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arara.cz/i/imgs_orig/187/2421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326" r="3151" b="3837"/>
          <a:stretch/>
        </p:blipFill>
        <p:spPr bwMode="auto">
          <a:xfrm>
            <a:off x="4901557" y="692696"/>
            <a:ext cx="3718845" cy="56025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3213273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</a:t>
            </a:r>
          </a:p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</a:p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pozornosť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23928" y="119675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Zdroj :</a:t>
            </a:r>
          </a:p>
          <a:p>
            <a:r>
              <a:rPr lang="sk-SK" b="1" dirty="0"/>
              <a:t>Podpora </a:t>
            </a:r>
            <a:r>
              <a:rPr lang="sk-SK" b="1" dirty="0" smtClean="0"/>
              <a:t>zdravia a </a:t>
            </a:r>
            <a:r>
              <a:rPr lang="sk-SK" b="1" dirty="0"/>
              <a:t>výchova k </a:t>
            </a:r>
            <a:r>
              <a:rPr lang="sk-SK" b="1" dirty="0" err="1" smtClean="0"/>
              <a:t>zdraviuu</a:t>
            </a:r>
            <a:r>
              <a:rPr lang="sk-SK" b="1" dirty="0" smtClean="0"/>
              <a:t> seniorov</a:t>
            </a:r>
          </a:p>
          <a:p>
            <a:r>
              <a:rPr lang="sk-SK" sz="1400" i="1" dirty="0" smtClean="0"/>
              <a:t>doc</a:t>
            </a:r>
            <a:r>
              <a:rPr lang="sk-SK" sz="1400" i="1" dirty="0"/>
              <a:t>. MUDr. Ivan </a:t>
            </a:r>
            <a:r>
              <a:rPr lang="sk-SK" sz="1400" i="1" dirty="0" err="1"/>
              <a:t>Bartošovič</a:t>
            </a:r>
            <a:r>
              <a:rPr lang="sk-SK" sz="1400" i="1" dirty="0"/>
              <a:t> PhD. </a:t>
            </a:r>
            <a:r>
              <a:rPr lang="sk-SK" sz="1400" i="1" dirty="0" err="1"/>
              <a:t>mim</a:t>
            </a:r>
            <a:r>
              <a:rPr lang="sk-SK" sz="1400" i="1" dirty="0"/>
              <a:t>. prof.</a:t>
            </a:r>
            <a:endParaRPr lang="sk-SK" sz="1400" dirty="0"/>
          </a:p>
        </p:txBody>
      </p:sp>
      <p:sp>
        <p:nvSpPr>
          <p:cNvPr id="4" name="Obdĺžnik 3"/>
          <p:cNvSpPr/>
          <p:nvPr/>
        </p:nvSpPr>
        <p:spPr>
          <a:xfrm>
            <a:off x="3923928" y="21159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/>
              <a:t>D</a:t>
            </a:r>
            <a:r>
              <a:rPr lang="sk-SK" b="1" dirty="0" smtClean="0"/>
              <a:t>eterminanty kvality života seniorov</a:t>
            </a:r>
          </a:p>
          <a:p>
            <a:r>
              <a:rPr lang="sk-SK" sz="1400" dirty="0" smtClean="0"/>
              <a:t>univerzita Pavla Jozefa </a:t>
            </a:r>
            <a:r>
              <a:rPr lang="sk-SK" sz="1400" dirty="0"/>
              <a:t>Š</a:t>
            </a:r>
            <a:r>
              <a:rPr lang="sk-SK" sz="1400" dirty="0" smtClean="0"/>
              <a:t>afárika v Košiciach </a:t>
            </a:r>
          </a:p>
          <a:p>
            <a:r>
              <a:rPr lang="sk-SK" sz="1400" dirty="0"/>
              <a:t>Ú</a:t>
            </a:r>
            <a:r>
              <a:rPr lang="sk-SK" sz="1400" dirty="0" smtClean="0"/>
              <a:t>stav telesnej výchovy a športu  </a:t>
            </a:r>
            <a:endParaRPr lang="sk-SK" sz="1400" dirty="0"/>
          </a:p>
        </p:txBody>
      </p:sp>
      <p:pic>
        <p:nvPicPr>
          <p:cNvPr id="7" name="Picture 2" descr="http://static.cdn.markiza.sk/media/a501/image/file/11/0005/bJun.starnutie_tvare_zeny_kol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51" y="3270581"/>
            <a:ext cx="4344484" cy="26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51520" y="2289642"/>
            <a:ext cx="7839871" cy="1512168"/>
          </a:xfrm>
          <a:prstGeom prst="ellipse">
            <a:avLst/>
          </a:pr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PROCES  STARNUTIA</a:t>
            </a:r>
          </a:p>
          <a:p>
            <a:pPr algn="ctr"/>
            <a:r>
              <a:rPr lang="sk-SK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sk-SK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eloživotný proces</a:t>
            </a:r>
          </a:p>
        </p:txBody>
      </p:sp>
      <p:sp>
        <p:nvSpPr>
          <p:cNvPr id="6" name="Šípka dolu 5"/>
          <p:cNvSpPr/>
          <p:nvPr/>
        </p:nvSpPr>
        <p:spPr>
          <a:xfrm>
            <a:off x="3779912" y="1090690"/>
            <a:ext cx="1602178" cy="538110"/>
          </a:xfrm>
          <a:prstGeom prst="downArrow">
            <a:avLst/>
          </a:pr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 rot="10800000">
            <a:off x="3779913" y="5157192"/>
            <a:ext cx="1602178" cy="534558"/>
          </a:xfrm>
          <a:prstGeom prst="downArrow">
            <a:avLst/>
          </a:pr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4577" y="445018"/>
            <a:ext cx="76328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/>
              <a:t>POZITÍVNY VPLYV</a:t>
            </a:r>
          </a:p>
          <a:p>
            <a:pPr algn="ctr"/>
            <a:endParaRPr lang="pl-PL" sz="2400" b="1" dirty="0" smtClean="0"/>
          </a:p>
          <a:p>
            <a:pPr algn="ctr"/>
            <a:r>
              <a:rPr lang="pl-PL" sz="2400" b="1" dirty="0" smtClean="0"/>
              <a:t>PSYCHOFYZICKÝ </a:t>
            </a:r>
            <a:r>
              <a:rPr lang="sk-SK" sz="2400" b="1" dirty="0" smtClean="0"/>
              <a:t>STAV, SOCIO-EKONOMICKÝ STAV</a:t>
            </a:r>
          </a:p>
          <a:p>
            <a:pPr algn="ctr"/>
            <a:r>
              <a:rPr lang="sk-SK" sz="2400" b="1" dirty="0" smtClean="0"/>
              <a:t>ŽIVOTNÝ ŠTÝL</a:t>
            </a:r>
          </a:p>
        </p:txBody>
      </p:sp>
      <p:sp>
        <p:nvSpPr>
          <p:cNvPr id="9" name="Obdĺžnik 8"/>
          <p:cNvSpPr/>
          <p:nvPr/>
        </p:nvSpPr>
        <p:spPr>
          <a:xfrm>
            <a:off x="582570" y="4448141"/>
            <a:ext cx="81228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/>
              <a:t>PRÍTOMNOSŤ OCHORENÍ, PSYCHOSOCIÁLNE FAKTORY</a:t>
            </a:r>
          </a:p>
          <a:p>
            <a:pPr algn="ctr"/>
            <a:r>
              <a:rPr lang="sk-SK" sz="2400" b="1" dirty="0" smtClean="0"/>
              <a:t>PRACOVNÉ A ŽIVOTNÉ PROSTREDIE</a:t>
            </a:r>
          </a:p>
          <a:p>
            <a:pPr algn="ctr"/>
            <a:endParaRPr lang="sk-SK" sz="2400" b="1" dirty="0"/>
          </a:p>
          <a:p>
            <a:pPr algn="ctr"/>
            <a:r>
              <a:rPr lang="pl-PL" sz="4400" b="1" dirty="0" smtClean="0"/>
              <a:t>NEGATÍVNY VPLYV</a:t>
            </a:r>
            <a:endParaRPr lang="pl-PL" sz="4400" b="1" dirty="0"/>
          </a:p>
        </p:txBody>
      </p:sp>
      <p:sp>
        <p:nvSpPr>
          <p:cNvPr id="11" name="Obdĺžnik 10"/>
          <p:cNvSpPr/>
          <p:nvPr/>
        </p:nvSpPr>
        <p:spPr>
          <a:xfrm>
            <a:off x="712558" y="3801810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cieľom </a:t>
            </a:r>
            <a:r>
              <a:rPr lang="sk-SK" b="1" dirty="0"/>
              <a:t>je pripraviť jedinca na aktívnu starobu, </a:t>
            </a:r>
            <a:r>
              <a:rPr lang="sk-SK" b="1" dirty="0" smtClean="0"/>
              <a:t>pokiaľ možno </a:t>
            </a:r>
            <a:r>
              <a:rPr lang="sk-SK" b="1" dirty="0"/>
              <a:t>v dobrom </a:t>
            </a:r>
            <a:r>
              <a:rPr lang="sk-SK" b="1" dirty="0" smtClean="0"/>
              <a:t>zdraví, tvorivej </a:t>
            </a:r>
            <a:r>
              <a:rPr lang="sk-SK" b="1" dirty="0"/>
              <a:t>pohode, </a:t>
            </a:r>
            <a:r>
              <a:rPr lang="sk-SK" b="1" dirty="0" smtClean="0"/>
              <a:t>dôstojnom prostredí </a:t>
            </a:r>
            <a:r>
              <a:rPr lang="sk-SK" b="1" dirty="0"/>
              <a:t>a sociálnom </a:t>
            </a:r>
            <a:r>
              <a:rPr lang="sk-SK" b="1" dirty="0" smtClean="0"/>
              <a:t>zabezpečení </a:t>
            </a:r>
            <a:endParaRPr lang="sk-SK" b="1" dirty="0"/>
          </a:p>
        </p:txBody>
      </p:sp>
      <p:sp>
        <p:nvSpPr>
          <p:cNvPr id="10" name="Ovál 9"/>
          <p:cNvSpPr/>
          <p:nvPr/>
        </p:nvSpPr>
        <p:spPr>
          <a:xfrm>
            <a:off x="6732240" y="2204864"/>
            <a:ext cx="2088232" cy="1238419"/>
          </a:xfrm>
          <a:prstGeom prst="ellipse">
            <a:avLst/>
          </a:prstGeom>
          <a:solidFill>
            <a:srgbClr val="4D1C1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STAROBA        </a:t>
            </a:r>
            <a:r>
              <a:rPr lang="sk-SK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sk-SK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je konečnou etapu procesu starnutia</a:t>
            </a:r>
          </a:p>
        </p:txBody>
      </p:sp>
    </p:spTree>
    <p:extLst>
      <p:ext uri="{BB962C8B-B14F-4D97-AF65-F5344CB8AC3E}">
        <p14:creationId xmlns:p14="http://schemas.microsoft.com/office/powerpoint/2010/main" val="20343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597310" y="749555"/>
            <a:ext cx="8136903" cy="1878735"/>
          </a:xfrm>
          <a:prstGeom prst="ellipse">
            <a:avLst/>
          </a:pr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PRÍPRAVA</a:t>
            </a:r>
          </a:p>
          <a:p>
            <a:pPr algn="ctr"/>
            <a:r>
              <a:rPr lang="sk-SK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  STARNUTIE</a:t>
            </a:r>
            <a:endParaRPr lang="sk-SK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16057" y="4437112"/>
            <a:ext cx="3739919" cy="1323439"/>
          </a:xfrm>
          <a:prstGeom prst="rect">
            <a:avLst/>
          </a:prstGeom>
          <a:solidFill>
            <a:srgbClr val="4D1C1B"/>
          </a:solidFill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DLHODOBÁ </a:t>
            </a:r>
            <a:r>
              <a:rPr lang="pl-PL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permenentná</a:t>
            </a:r>
          </a:p>
        </p:txBody>
      </p:sp>
      <p:sp>
        <p:nvSpPr>
          <p:cNvPr id="9" name="Obdĺžnik 8"/>
          <p:cNvSpPr/>
          <p:nvPr/>
        </p:nvSpPr>
        <p:spPr>
          <a:xfrm>
            <a:off x="5275330" y="4434134"/>
            <a:ext cx="3460880" cy="1323439"/>
          </a:xfrm>
          <a:prstGeom prst="rect">
            <a:avLst/>
          </a:prstGeom>
          <a:solidFill>
            <a:srgbClr val="4D1C1B"/>
          </a:solidFill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KRÁTKODOBÁ</a:t>
            </a:r>
          </a:p>
          <a:p>
            <a:pPr algn="ctr"/>
            <a:r>
              <a:rPr lang="pl-PL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akútna</a:t>
            </a:r>
            <a:endParaRPr lang="pl-PL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379761" y="2591002"/>
            <a:ext cx="45720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pl-PL" sz="3600" b="1" dirty="0" smtClean="0"/>
              <a:t>ZDRAVOTNÍCKA</a:t>
            </a:r>
          </a:p>
          <a:p>
            <a:pPr algn="ctr"/>
            <a:r>
              <a:rPr lang="pl-PL" sz="3600" b="1" dirty="0" smtClean="0"/>
              <a:t>PSYCHOLOGICKÁ</a:t>
            </a:r>
          </a:p>
          <a:p>
            <a:pPr algn="ctr"/>
            <a:r>
              <a:rPr lang="sk-SK" sz="3600" b="1" dirty="0" smtClean="0"/>
              <a:t>SOCIÁLNA</a:t>
            </a:r>
            <a:endParaRPr lang="sk-SK" sz="3600" dirty="0"/>
          </a:p>
        </p:txBody>
      </p:sp>
      <p:sp>
        <p:nvSpPr>
          <p:cNvPr id="7" name="Šípka dolu 6"/>
          <p:cNvSpPr/>
          <p:nvPr/>
        </p:nvSpPr>
        <p:spPr>
          <a:xfrm>
            <a:off x="6084168" y="3699945"/>
            <a:ext cx="1602178" cy="763158"/>
          </a:xfrm>
          <a:custGeom>
            <a:avLst/>
            <a:gdLst>
              <a:gd name="connsiteX0" fmla="*/ 0 w 1602178"/>
              <a:gd name="connsiteY0" fmla="*/ 267279 h 534558"/>
              <a:gd name="connsiteX1" fmla="*/ 400545 w 1602178"/>
              <a:gd name="connsiteY1" fmla="*/ 267279 h 534558"/>
              <a:gd name="connsiteX2" fmla="*/ 400545 w 1602178"/>
              <a:gd name="connsiteY2" fmla="*/ 0 h 534558"/>
              <a:gd name="connsiteX3" fmla="*/ 1201634 w 1602178"/>
              <a:gd name="connsiteY3" fmla="*/ 0 h 534558"/>
              <a:gd name="connsiteX4" fmla="*/ 1201634 w 1602178"/>
              <a:gd name="connsiteY4" fmla="*/ 267279 h 534558"/>
              <a:gd name="connsiteX5" fmla="*/ 1602178 w 1602178"/>
              <a:gd name="connsiteY5" fmla="*/ 267279 h 534558"/>
              <a:gd name="connsiteX6" fmla="*/ 801089 w 1602178"/>
              <a:gd name="connsiteY6" fmla="*/ 534558 h 534558"/>
              <a:gd name="connsiteX7" fmla="*/ 0 w 1602178"/>
              <a:gd name="connsiteY7" fmla="*/ 267279 h 534558"/>
              <a:gd name="connsiteX0" fmla="*/ 0 w 1602178"/>
              <a:gd name="connsiteY0" fmla="*/ 495879 h 763158"/>
              <a:gd name="connsiteX1" fmla="*/ 400545 w 1602178"/>
              <a:gd name="connsiteY1" fmla="*/ 495879 h 763158"/>
              <a:gd name="connsiteX2" fmla="*/ 400545 w 1602178"/>
              <a:gd name="connsiteY2" fmla="*/ 228600 h 763158"/>
              <a:gd name="connsiteX3" fmla="*/ 696308 w 1602178"/>
              <a:gd name="connsiteY3" fmla="*/ 0 h 763158"/>
              <a:gd name="connsiteX4" fmla="*/ 1201634 w 1602178"/>
              <a:gd name="connsiteY4" fmla="*/ 495879 h 763158"/>
              <a:gd name="connsiteX5" fmla="*/ 1602178 w 1602178"/>
              <a:gd name="connsiteY5" fmla="*/ 495879 h 763158"/>
              <a:gd name="connsiteX6" fmla="*/ 801089 w 1602178"/>
              <a:gd name="connsiteY6" fmla="*/ 763158 h 763158"/>
              <a:gd name="connsiteX7" fmla="*/ 0 w 1602178"/>
              <a:gd name="connsiteY7" fmla="*/ 495879 h 763158"/>
              <a:gd name="connsiteX0" fmla="*/ 0 w 1602178"/>
              <a:gd name="connsiteY0" fmla="*/ 495879 h 763158"/>
              <a:gd name="connsiteX1" fmla="*/ 400545 w 1602178"/>
              <a:gd name="connsiteY1" fmla="*/ 495879 h 763158"/>
              <a:gd name="connsiteX2" fmla="*/ 135850 w 1602178"/>
              <a:gd name="connsiteY2" fmla="*/ 72190 h 763158"/>
              <a:gd name="connsiteX3" fmla="*/ 696308 w 1602178"/>
              <a:gd name="connsiteY3" fmla="*/ 0 h 763158"/>
              <a:gd name="connsiteX4" fmla="*/ 1201634 w 1602178"/>
              <a:gd name="connsiteY4" fmla="*/ 495879 h 763158"/>
              <a:gd name="connsiteX5" fmla="*/ 1602178 w 1602178"/>
              <a:gd name="connsiteY5" fmla="*/ 495879 h 763158"/>
              <a:gd name="connsiteX6" fmla="*/ 801089 w 1602178"/>
              <a:gd name="connsiteY6" fmla="*/ 763158 h 763158"/>
              <a:gd name="connsiteX7" fmla="*/ 0 w 1602178"/>
              <a:gd name="connsiteY7" fmla="*/ 495879 h 76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763158">
                <a:moveTo>
                  <a:pt x="0" y="495879"/>
                </a:moveTo>
                <a:lnTo>
                  <a:pt x="400545" y="495879"/>
                </a:lnTo>
                <a:lnTo>
                  <a:pt x="135850" y="72190"/>
                </a:lnTo>
                <a:lnTo>
                  <a:pt x="696308" y="0"/>
                </a:lnTo>
                <a:lnTo>
                  <a:pt x="1201634" y="495879"/>
                </a:lnTo>
                <a:lnTo>
                  <a:pt x="1602178" y="495879"/>
                </a:lnTo>
                <a:lnTo>
                  <a:pt x="801089" y="763158"/>
                </a:lnTo>
                <a:lnTo>
                  <a:pt x="0" y="49587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lu 5"/>
          <p:cNvSpPr/>
          <p:nvPr/>
        </p:nvSpPr>
        <p:spPr>
          <a:xfrm>
            <a:off x="1578672" y="3588109"/>
            <a:ext cx="1602178" cy="874994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09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700808"/>
            <a:ext cx="7661920" cy="23328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sk-SK" sz="1100" b="1" dirty="0" smtClean="0"/>
          </a:p>
          <a:p>
            <a:pPr marL="0" indent="0" algn="ctr">
              <a:buNone/>
            </a:pP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TVORÍ </a:t>
            </a:r>
          </a:p>
          <a:p>
            <a:pPr marL="0" indent="0" algn="ctr">
              <a:buNone/>
            </a:pPr>
            <a:r>
              <a:rPr lang="sk-SK" b="1" dirty="0" smtClean="0"/>
              <a:t>SÚČASŤ VÝCHOVY                                                          K RODIČOVSTVU, OBČIANSKEJ A  ZDRAVOTNEJ VÝCHOVY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755576" y="4077072"/>
            <a:ext cx="7672500" cy="1872208"/>
          </a:xfrm>
          <a:prstGeom prst="rect">
            <a:avLst/>
          </a:prstGeom>
          <a:solidFill>
            <a:srgbClr val="F7994B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PREMIETA SA </a:t>
            </a:r>
          </a:p>
          <a:p>
            <a:pPr marL="0" indent="0" algn="ctr">
              <a:buFont typeface="Arial" pitchFamily="34" charset="0"/>
              <a:buNone/>
            </a:pPr>
            <a:r>
              <a:rPr lang="sk-SK" b="1" dirty="0" smtClean="0"/>
              <a:t>do primeraných postojov k starnutiu              i seniorom</a:t>
            </a:r>
            <a:endParaRPr lang="sk-SK" b="1" dirty="0"/>
          </a:p>
        </p:txBody>
      </p:sp>
      <p:sp>
        <p:nvSpPr>
          <p:cNvPr id="5" name="Bublina v tvare šípky dolu 4"/>
          <p:cNvSpPr/>
          <p:nvPr/>
        </p:nvSpPr>
        <p:spPr>
          <a:xfrm>
            <a:off x="755576" y="620688"/>
            <a:ext cx="7661920" cy="1512168"/>
          </a:xfrm>
          <a:prstGeom prst="downArrowCallout">
            <a:avLst/>
          </a:prstGeom>
          <a:solidFill>
            <a:srgbClr val="F7994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>
                <a:solidFill>
                  <a:srgbClr val="432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DLHODOBÁ PRÍPRAVA</a:t>
            </a:r>
            <a:endParaRPr lang="sk-SK" sz="5400" dirty="0">
              <a:solidFill>
                <a:srgbClr val="432003"/>
              </a:solidFill>
            </a:endParaRPr>
          </a:p>
        </p:txBody>
      </p:sp>
      <p:sp>
        <p:nvSpPr>
          <p:cNvPr id="6" name="Šípka dolu 5"/>
          <p:cNvSpPr/>
          <p:nvPr/>
        </p:nvSpPr>
        <p:spPr>
          <a:xfrm>
            <a:off x="3779912" y="1365267"/>
            <a:ext cx="1368152" cy="767589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5"/>
          <p:cNvSpPr/>
          <p:nvPr/>
        </p:nvSpPr>
        <p:spPr>
          <a:xfrm>
            <a:off x="4716016" y="3501008"/>
            <a:ext cx="1368152" cy="767589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24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772816"/>
            <a:ext cx="7661920" cy="295232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sk-SK" sz="1100" b="1" dirty="0" smtClean="0"/>
          </a:p>
          <a:p>
            <a:pPr marL="0" indent="0" algn="ctr">
              <a:buNone/>
            </a:pPr>
            <a:endParaRPr lang="sk-SK" sz="1100" b="1" dirty="0"/>
          </a:p>
          <a:p>
            <a:pPr marL="0" indent="0" algn="ctr">
              <a:buNone/>
            </a:pPr>
            <a:endParaRPr lang="sk-SK" sz="1100" b="1" dirty="0" smtClean="0"/>
          </a:p>
          <a:p>
            <a:pPr marL="0" indent="0" algn="ctr">
              <a:buNone/>
            </a:pPr>
            <a:endParaRPr lang="sk-SK" sz="1100" b="1" dirty="0" smtClean="0"/>
          </a:p>
          <a:p>
            <a:pPr marL="0" indent="0" algn="ctr">
              <a:buNone/>
            </a:pPr>
            <a:r>
              <a:rPr lang="sk-SK" sz="4400" b="1" dirty="0" smtClean="0"/>
              <a:t> </a:t>
            </a:r>
            <a:r>
              <a:rPr lang="sk-SK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ZAČÍNA</a:t>
            </a:r>
          </a:p>
          <a:p>
            <a:pPr marL="0" indent="0" algn="ctr">
              <a:buNone/>
            </a:pPr>
            <a:r>
              <a:rPr lang="sk-SK" sz="5100" b="1" dirty="0" smtClean="0"/>
              <a:t> </a:t>
            </a:r>
            <a:r>
              <a:rPr lang="sk-SK" sz="5100" b="1" dirty="0"/>
              <a:t>asi </a:t>
            </a:r>
            <a:r>
              <a:rPr lang="sk-SK" sz="5100" b="1" dirty="0" smtClean="0"/>
              <a:t>5 rokov </a:t>
            </a:r>
            <a:r>
              <a:rPr lang="sk-SK" sz="5100" b="1" dirty="0"/>
              <a:t>pre dosiahnutím dôchodkového </a:t>
            </a:r>
            <a:r>
              <a:rPr lang="sk-SK" sz="5100" b="1" dirty="0" smtClean="0"/>
              <a:t>veku</a:t>
            </a:r>
          </a:p>
          <a:p>
            <a:pPr marL="0" indent="0" algn="ctr">
              <a:buNone/>
            </a:pPr>
            <a:r>
              <a:rPr lang="sk-SK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ZAMERIAVA SA</a:t>
            </a:r>
          </a:p>
          <a:p>
            <a:pPr marL="0" indent="0" algn="ctr">
              <a:buNone/>
            </a:pPr>
            <a:r>
              <a:rPr lang="pl-PL" sz="5100" b="1" dirty="0" smtClean="0"/>
              <a:t>na </a:t>
            </a:r>
            <a:r>
              <a:rPr lang="pl-PL" sz="5100" b="1" dirty="0"/>
              <a:t>zdravotnícke opatrenia, psychologickú prípravu</a:t>
            </a:r>
          </a:p>
          <a:p>
            <a:pPr marL="0" indent="0" algn="ctr">
              <a:buNone/>
            </a:pPr>
            <a:r>
              <a:rPr lang="sk-SK" sz="5100" b="1" dirty="0"/>
              <a:t>na zmenu spoločenskej úlohy </a:t>
            </a:r>
            <a:r>
              <a:rPr lang="sk-SK" sz="5100" b="1" dirty="0" smtClean="0"/>
              <a:t>seniora                                                            a vyriešenie sociálnej </a:t>
            </a:r>
            <a:r>
              <a:rPr lang="sk-SK" sz="5100" b="1" dirty="0"/>
              <a:t>problematiky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827584" y="4581128"/>
            <a:ext cx="7611072" cy="1630070"/>
          </a:xfrm>
          <a:prstGeom prst="rect">
            <a:avLst/>
          </a:prstGeom>
          <a:solidFill>
            <a:srgbClr val="F7994B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k-SK" sz="1600" b="1" dirty="0" smtClean="0"/>
          </a:p>
          <a:p>
            <a:pPr marL="0" indent="0" algn="ctr">
              <a:buNone/>
            </a:pP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PRÍPRAVA NA STARNUTIE                                                           JE MULTIDISCIPLINÁRNA PROBLEMATIKA                                S CELOSPOLOČENSKÝM DOSAHOM !!!!!</a:t>
            </a:r>
          </a:p>
          <a:p>
            <a:pPr marL="0" indent="0" algn="ctr">
              <a:buNone/>
            </a:pP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(LEKÁRI, PRÁVNICI, SOCIOLÓGOVIA, PSYCHOLÓGOVIA)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ublina v tvare šípky dolu 4"/>
          <p:cNvSpPr/>
          <p:nvPr/>
        </p:nvSpPr>
        <p:spPr>
          <a:xfrm>
            <a:off x="755576" y="620688"/>
            <a:ext cx="7661920" cy="1512168"/>
          </a:xfrm>
          <a:prstGeom prst="downArrowCallout">
            <a:avLst/>
          </a:prstGeom>
          <a:solidFill>
            <a:srgbClr val="F7994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>
                <a:solidFill>
                  <a:srgbClr val="432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KRÁTKODOBÁ </a:t>
            </a:r>
            <a:r>
              <a:rPr lang="sk-SK" sz="5400" b="1" dirty="0">
                <a:solidFill>
                  <a:srgbClr val="432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PRÍPRAVA</a:t>
            </a:r>
            <a:endParaRPr lang="sk-SK" sz="5400" dirty="0">
              <a:solidFill>
                <a:srgbClr val="432003"/>
              </a:solidFill>
            </a:endParaRPr>
          </a:p>
        </p:txBody>
      </p:sp>
      <p:sp>
        <p:nvSpPr>
          <p:cNvPr id="6" name="Šípka dolu 5"/>
          <p:cNvSpPr/>
          <p:nvPr/>
        </p:nvSpPr>
        <p:spPr>
          <a:xfrm>
            <a:off x="3779912" y="1365267"/>
            <a:ext cx="1368152" cy="767589"/>
          </a:xfrm>
          <a:custGeom>
            <a:avLst/>
            <a:gdLst>
              <a:gd name="connsiteX0" fmla="*/ 0 w 1602178"/>
              <a:gd name="connsiteY0" fmla="*/ 269055 h 538110"/>
              <a:gd name="connsiteX1" fmla="*/ 400545 w 1602178"/>
              <a:gd name="connsiteY1" fmla="*/ 269055 h 538110"/>
              <a:gd name="connsiteX2" fmla="*/ 400545 w 1602178"/>
              <a:gd name="connsiteY2" fmla="*/ 0 h 538110"/>
              <a:gd name="connsiteX3" fmla="*/ 1201634 w 1602178"/>
              <a:gd name="connsiteY3" fmla="*/ 0 h 538110"/>
              <a:gd name="connsiteX4" fmla="*/ 1201634 w 1602178"/>
              <a:gd name="connsiteY4" fmla="*/ 269055 h 538110"/>
              <a:gd name="connsiteX5" fmla="*/ 1602178 w 1602178"/>
              <a:gd name="connsiteY5" fmla="*/ 269055 h 538110"/>
              <a:gd name="connsiteX6" fmla="*/ 801089 w 1602178"/>
              <a:gd name="connsiteY6" fmla="*/ 538110 h 538110"/>
              <a:gd name="connsiteX7" fmla="*/ 0 w 1602178"/>
              <a:gd name="connsiteY7" fmla="*/ 269055 h 538110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201634 w 1602178"/>
              <a:gd name="connsiteY3" fmla="*/ 336884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  <a:gd name="connsiteX0" fmla="*/ 0 w 1602178"/>
              <a:gd name="connsiteY0" fmla="*/ 605939 h 874994"/>
              <a:gd name="connsiteX1" fmla="*/ 400545 w 1602178"/>
              <a:gd name="connsiteY1" fmla="*/ 605939 h 874994"/>
              <a:gd name="connsiteX2" fmla="*/ 1002124 w 1602178"/>
              <a:gd name="connsiteY2" fmla="*/ 0 h 874994"/>
              <a:gd name="connsiteX3" fmla="*/ 1550550 w 1602178"/>
              <a:gd name="connsiteY3" fmla="*/ 264695 h 874994"/>
              <a:gd name="connsiteX4" fmla="*/ 1201634 w 1602178"/>
              <a:gd name="connsiteY4" fmla="*/ 605939 h 874994"/>
              <a:gd name="connsiteX5" fmla="*/ 1602178 w 1602178"/>
              <a:gd name="connsiteY5" fmla="*/ 605939 h 874994"/>
              <a:gd name="connsiteX6" fmla="*/ 801089 w 1602178"/>
              <a:gd name="connsiteY6" fmla="*/ 874994 h 874994"/>
              <a:gd name="connsiteX7" fmla="*/ 0 w 1602178"/>
              <a:gd name="connsiteY7" fmla="*/ 605939 h 8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2178" h="874994">
                <a:moveTo>
                  <a:pt x="0" y="605939"/>
                </a:moveTo>
                <a:lnTo>
                  <a:pt x="400545" y="605939"/>
                </a:lnTo>
                <a:lnTo>
                  <a:pt x="1002124" y="0"/>
                </a:lnTo>
                <a:lnTo>
                  <a:pt x="1550550" y="264695"/>
                </a:lnTo>
                <a:lnTo>
                  <a:pt x="1201634" y="605939"/>
                </a:lnTo>
                <a:lnTo>
                  <a:pt x="1602178" y="605939"/>
                </a:lnTo>
                <a:lnTo>
                  <a:pt x="801089" y="874994"/>
                </a:lnTo>
                <a:lnTo>
                  <a:pt x="0" y="605939"/>
                </a:lnTo>
                <a:close/>
              </a:path>
            </a:pathLst>
          </a:custGeom>
          <a:solidFill>
            <a:srgbClr val="4D1C1B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44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463533"/>
              </p:ext>
            </p:extLst>
          </p:nvPr>
        </p:nvGraphicFramePr>
        <p:xfrm>
          <a:off x="467544" y="1556792"/>
          <a:ext cx="8280920" cy="490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499342" y="548680"/>
            <a:ext cx="8207375" cy="907401"/>
          </a:xfrm>
          <a:prstGeom prst="rect">
            <a:avLst/>
          </a:prstGeom>
          <a:solidFill>
            <a:srgbClr val="301702"/>
          </a:solidFill>
          <a:ln w="57150">
            <a:solidFill>
              <a:srgbClr val="793905"/>
            </a:solidFill>
            <a:prstDash val="solid"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algn="ctr"/>
            <a:endParaRPr lang="sk-SK" sz="105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14300" algn="ctr"/>
            <a:r>
              <a:rPr lang="sk-SK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PRÍPRAVA NA STARNUTIE</a:t>
            </a:r>
            <a:endParaRPr lang="sk-SK" sz="4000" b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" name="Výbuch 1 1"/>
          <p:cNvSpPr/>
          <p:nvPr/>
        </p:nvSpPr>
        <p:spPr>
          <a:xfrm>
            <a:off x="1619672" y="1456081"/>
            <a:ext cx="45719" cy="457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46105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5169722"/>
              </p:ext>
            </p:extLst>
          </p:nvPr>
        </p:nvGraphicFramePr>
        <p:xfrm>
          <a:off x="142337" y="1232756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609219" y="836712"/>
            <a:ext cx="7851213" cy="792088"/>
          </a:xfrm>
          <a:prstGeom prst="rect">
            <a:avLst/>
          </a:prstGeom>
          <a:solidFill>
            <a:srgbClr val="4D1C1B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Edukácia vo vyššom veku</a:t>
            </a:r>
            <a:endParaRPr lang="sk-SK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Šípka dolu 4"/>
          <p:cNvSpPr/>
          <p:nvPr/>
        </p:nvSpPr>
        <p:spPr>
          <a:xfrm>
            <a:off x="747374" y="1631498"/>
            <a:ext cx="3168352" cy="494674"/>
          </a:xfrm>
          <a:prstGeom prst="downArrow">
            <a:avLst/>
          </a:prstGeom>
          <a:solidFill>
            <a:srgbClr val="4D1C1B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4337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0329765"/>
              </p:ext>
            </p:extLst>
          </p:nvPr>
        </p:nvGraphicFramePr>
        <p:xfrm>
          <a:off x="539552" y="1484784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539552" y="548679"/>
            <a:ext cx="8207375" cy="907401"/>
          </a:xfrm>
          <a:prstGeom prst="rect">
            <a:avLst/>
          </a:prstGeom>
          <a:solidFill>
            <a:srgbClr val="301702"/>
          </a:solidFill>
          <a:ln w="57150">
            <a:solidFill>
              <a:srgbClr val="793905"/>
            </a:solidFill>
            <a:prstDash val="solid"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algn="ctr"/>
            <a:endParaRPr lang="sk-SK" sz="105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14300" algn="ctr"/>
            <a:r>
              <a:rPr lang="sk-SK" sz="4400" b="1" dirty="0" smtClean="0">
                <a:solidFill>
                  <a:schemeClr val="bg2"/>
                </a:solidFill>
              </a:rPr>
              <a:t>Edukácia = výchova + vzdelávanie</a:t>
            </a:r>
            <a:endParaRPr lang="sk-SK" sz="4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22130" y="1700808"/>
            <a:ext cx="29523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i="1" dirty="0" smtClean="0"/>
              <a:t>Univerzity</a:t>
            </a:r>
          </a:p>
          <a:p>
            <a:r>
              <a:rPr lang="sk-SK" sz="2000" b="1" i="1" dirty="0" smtClean="0"/>
              <a:t>Tretieho</a:t>
            </a:r>
          </a:p>
          <a:p>
            <a:r>
              <a:rPr lang="sk-SK" sz="2000" b="1" i="1" dirty="0" smtClean="0"/>
              <a:t>veku </a:t>
            </a:r>
            <a:r>
              <a:rPr lang="sk-SK" sz="2000" b="1" i="1" dirty="0"/>
              <a:t>(UTV</a:t>
            </a:r>
            <a:r>
              <a:rPr lang="sk-SK" sz="2000" b="1" i="1" dirty="0" smtClean="0"/>
              <a:t>)</a:t>
            </a:r>
          </a:p>
          <a:p>
            <a:endParaRPr lang="sk-SK" dirty="0" smtClean="0"/>
          </a:p>
          <a:p>
            <a:r>
              <a:rPr lang="sk-SK" dirty="0" smtClean="0"/>
              <a:t> </a:t>
            </a:r>
            <a:r>
              <a:rPr lang="sk-SK" sz="2000" b="1" i="1" dirty="0"/>
              <a:t>Akadémie tretieho </a:t>
            </a:r>
            <a:r>
              <a:rPr lang="sk-SK" sz="2000" b="1" i="1" dirty="0" smtClean="0"/>
              <a:t>veku</a:t>
            </a:r>
          </a:p>
          <a:p>
            <a:r>
              <a:rPr lang="sk-SK" sz="2000" b="1" i="1" dirty="0" smtClean="0"/>
              <a:t>(ATV)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8208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1228</Words>
  <Application>Microsoft Office PowerPoint</Application>
  <PresentationFormat>Prezentácia na obrazovke (4:3)</PresentationFormat>
  <Paragraphs>220</Paragraphs>
  <Slides>22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     PRÍPRAVA NA STARNUTIE      EDUKÁCIA      KREATIVITA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MOTIVÁCIE K ŠTÚDIU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User</cp:lastModifiedBy>
  <cp:revision>65</cp:revision>
  <cp:lastPrinted>2016-08-05T13:01:24Z</cp:lastPrinted>
  <dcterms:created xsi:type="dcterms:W3CDTF">2016-03-11T10:40:26Z</dcterms:created>
  <dcterms:modified xsi:type="dcterms:W3CDTF">2017-07-27T08:57:30Z</dcterms:modified>
</cp:coreProperties>
</file>